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362" r:id="rId2"/>
    <p:sldId id="270" r:id="rId3"/>
    <p:sldId id="451" r:id="rId4"/>
    <p:sldId id="407" r:id="rId5"/>
    <p:sldId id="405" r:id="rId6"/>
    <p:sldId id="423" r:id="rId7"/>
    <p:sldId id="416" r:id="rId8"/>
    <p:sldId id="415" r:id="rId9"/>
    <p:sldId id="420" r:id="rId10"/>
    <p:sldId id="452" r:id="rId11"/>
    <p:sldId id="409" r:id="rId12"/>
    <p:sldId id="410" r:id="rId13"/>
    <p:sldId id="404" r:id="rId14"/>
    <p:sldId id="411" r:id="rId15"/>
    <p:sldId id="412" r:id="rId16"/>
    <p:sldId id="406" r:id="rId17"/>
    <p:sldId id="428" r:id="rId18"/>
    <p:sldId id="425" r:id="rId19"/>
    <p:sldId id="429" r:id="rId20"/>
    <p:sldId id="426" r:id="rId21"/>
    <p:sldId id="430" r:id="rId22"/>
    <p:sldId id="325" r:id="rId23"/>
    <p:sldId id="396" r:id="rId24"/>
    <p:sldId id="370" r:id="rId25"/>
    <p:sldId id="397" r:id="rId26"/>
    <p:sldId id="374" r:id="rId27"/>
    <p:sldId id="369" r:id="rId28"/>
    <p:sldId id="398" r:id="rId29"/>
    <p:sldId id="364" r:id="rId30"/>
    <p:sldId id="336" r:id="rId31"/>
    <p:sldId id="365" r:id="rId32"/>
    <p:sldId id="381" r:id="rId33"/>
    <p:sldId id="419" r:id="rId34"/>
    <p:sldId id="422" r:id="rId35"/>
    <p:sldId id="338" r:id="rId36"/>
    <p:sldId id="424" r:id="rId37"/>
    <p:sldId id="440" r:id="rId38"/>
    <p:sldId id="386" r:id="rId39"/>
    <p:sldId id="401" r:id="rId40"/>
    <p:sldId id="402" r:id="rId41"/>
    <p:sldId id="387" r:id="rId42"/>
    <p:sldId id="393" r:id="rId43"/>
    <p:sldId id="446" r:id="rId44"/>
    <p:sldId id="437" r:id="rId45"/>
    <p:sldId id="391" r:id="rId46"/>
    <p:sldId id="340" r:id="rId47"/>
    <p:sldId id="361" r:id="rId48"/>
    <p:sldId id="395" r:id="rId49"/>
    <p:sldId id="427" r:id="rId50"/>
    <p:sldId id="453" r:id="rId51"/>
    <p:sldId id="348" r:id="rId52"/>
    <p:sldId id="3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 Wilder" initials="BW" lastIdx="1" clrIdx="0">
    <p:extLst/>
  </p:cmAuthor>
  <p:cmAuthor id="2" name="Bill Wilder" initials="BW [2]" lastIdx="1" clrIdx="1">
    <p:extLst/>
  </p:cmAuthor>
  <p:cmAuthor id="3" name="Bill Wilder" initials="BW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5"/>
    <p:restoredTop sz="86333"/>
  </p:normalViewPr>
  <p:slideViewPr>
    <p:cSldViewPr snapToGrid="0" snapToObjects="1">
      <p:cViewPr>
        <p:scale>
          <a:sx n="70" d="100"/>
          <a:sy n="70" d="100"/>
        </p:scale>
        <p:origin x="1912" y="5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20" d="100"/>
          <a:sy n="120" d="100"/>
        </p:scale>
        <p:origin x="254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EF7C49-F71C-4271-B3B6-3DDACCA89D2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060B6AB-4B03-48D3-8FB0-CFCD6E9F6842}">
      <dgm:prSet phldrT="[Text]"/>
      <dgm:spPr/>
      <dgm:t>
        <a:bodyPr/>
        <a:lstStyle/>
        <a:p>
          <a:endParaRPr lang="en-US" dirty="0"/>
        </a:p>
      </dgm:t>
    </dgm:pt>
    <dgm:pt modelId="{9C522A38-72E6-4F6F-AF4C-F8706D3CAAE0}" type="parTrans" cxnId="{35519C60-5E57-4C3B-BDF8-F9F8D63ADC5D}">
      <dgm:prSet/>
      <dgm:spPr/>
      <dgm:t>
        <a:bodyPr/>
        <a:lstStyle/>
        <a:p>
          <a:endParaRPr lang="en-US"/>
        </a:p>
      </dgm:t>
    </dgm:pt>
    <dgm:pt modelId="{DA82F055-B85F-4DCF-9E98-35AD077AAEBE}" type="sibTrans" cxnId="{35519C60-5E57-4C3B-BDF8-F9F8D63ADC5D}">
      <dgm:prSet/>
      <dgm:spPr/>
      <dgm:t>
        <a:bodyPr/>
        <a:lstStyle/>
        <a:p>
          <a:endParaRPr lang="en-US"/>
        </a:p>
      </dgm:t>
    </dgm:pt>
    <dgm:pt modelId="{B22F5E43-5BD1-4AC6-813E-8B0FA2FC39B6}">
      <dgm:prSet phldrT="[Text]"/>
      <dgm:spPr/>
      <dgm:t>
        <a:bodyPr/>
        <a:lstStyle/>
        <a:p>
          <a:endParaRPr lang="en-US" dirty="0"/>
        </a:p>
      </dgm:t>
    </dgm:pt>
    <dgm:pt modelId="{060A79E6-AA43-4328-9CF4-58231D706829}" type="parTrans" cxnId="{865370E9-3191-4396-8CC0-4F0ACB24557E}">
      <dgm:prSet/>
      <dgm:spPr/>
      <dgm:t>
        <a:bodyPr/>
        <a:lstStyle/>
        <a:p>
          <a:endParaRPr lang="en-US"/>
        </a:p>
      </dgm:t>
    </dgm:pt>
    <dgm:pt modelId="{FE1AF69F-5FA3-4F55-8A5A-56A34D194C8F}" type="sibTrans" cxnId="{865370E9-3191-4396-8CC0-4F0ACB24557E}">
      <dgm:prSet/>
      <dgm:spPr/>
      <dgm:t>
        <a:bodyPr/>
        <a:lstStyle/>
        <a:p>
          <a:endParaRPr lang="en-US"/>
        </a:p>
      </dgm:t>
    </dgm:pt>
    <dgm:pt modelId="{6EFE2319-573D-491B-8AA4-A5B58C3A114B}" type="pres">
      <dgm:prSet presAssocID="{47EF7C49-F71C-4271-B3B6-3DDACCA89D23}" presName="compositeShape" presStyleCnt="0">
        <dgm:presLayoutVars>
          <dgm:chMax val="7"/>
          <dgm:dir/>
          <dgm:resizeHandles val="exact"/>
        </dgm:presLayoutVars>
      </dgm:prSet>
      <dgm:spPr/>
    </dgm:pt>
    <dgm:pt modelId="{352CBF2E-3B60-433D-995E-722189DAC285}" type="pres">
      <dgm:prSet presAssocID="{8060B6AB-4B03-48D3-8FB0-CFCD6E9F6842}" presName="circ1" presStyleLbl="vennNode1" presStyleIdx="0" presStyleCnt="2" custLinFactNeighborX="24626"/>
      <dgm:spPr/>
      <dgm:t>
        <a:bodyPr/>
        <a:lstStyle/>
        <a:p>
          <a:endParaRPr lang="en-US"/>
        </a:p>
      </dgm:t>
    </dgm:pt>
    <dgm:pt modelId="{7C937987-0447-4109-A3F6-971B41E87F6B}" type="pres">
      <dgm:prSet presAssocID="{8060B6AB-4B03-48D3-8FB0-CFCD6E9F684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0AC516-8C99-437B-A525-496F4DAF7058}" type="pres">
      <dgm:prSet presAssocID="{B22F5E43-5BD1-4AC6-813E-8B0FA2FC39B6}" presName="circ2" presStyleLbl="vennNode1" presStyleIdx="1" presStyleCnt="2" custScaleX="103336" custScaleY="100547" custLinFactNeighborX="-34825"/>
      <dgm:spPr/>
      <dgm:t>
        <a:bodyPr/>
        <a:lstStyle/>
        <a:p>
          <a:endParaRPr lang="en-US"/>
        </a:p>
      </dgm:t>
    </dgm:pt>
    <dgm:pt modelId="{7350181E-41A2-4A48-8A05-A144674E8088}" type="pres">
      <dgm:prSet presAssocID="{B22F5E43-5BD1-4AC6-813E-8B0FA2FC39B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5370E9-3191-4396-8CC0-4F0ACB24557E}" srcId="{47EF7C49-F71C-4271-B3B6-3DDACCA89D23}" destId="{B22F5E43-5BD1-4AC6-813E-8B0FA2FC39B6}" srcOrd="1" destOrd="0" parTransId="{060A79E6-AA43-4328-9CF4-58231D706829}" sibTransId="{FE1AF69F-5FA3-4F55-8A5A-56A34D194C8F}"/>
    <dgm:cxn modelId="{031EA6F8-1C4F-5E43-9CDB-18EC9C3FC1E1}" type="presOf" srcId="{B22F5E43-5BD1-4AC6-813E-8B0FA2FC39B6}" destId="{7350181E-41A2-4A48-8A05-A144674E8088}" srcOrd="1" destOrd="0" presId="urn:microsoft.com/office/officeart/2005/8/layout/venn1"/>
    <dgm:cxn modelId="{35519C60-5E57-4C3B-BDF8-F9F8D63ADC5D}" srcId="{47EF7C49-F71C-4271-B3B6-3DDACCA89D23}" destId="{8060B6AB-4B03-48D3-8FB0-CFCD6E9F6842}" srcOrd="0" destOrd="0" parTransId="{9C522A38-72E6-4F6F-AF4C-F8706D3CAAE0}" sibTransId="{DA82F055-B85F-4DCF-9E98-35AD077AAEBE}"/>
    <dgm:cxn modelId="{D374B7C2-1EFB-1F47-A450-D2A48A37D1BB}" type="presOf" srcId="{8060B6AB-4B03-48D3-8FB0-CFCD6E9F6842}" destId="{352CBF2E-3B60-433D-995E-722189DAC285}" srcOrd="0" destOrd="0" presId="urn:microsoft.com/office/officeart/2005/8/layout/venn1"/>
    <dgm:cxn modelId="{675817B4-5867-5B4E-BFAD-C9C957B2A982}" type="presOf" srcId="{B22F5E43-5BD1-4AC6-813E-8B0FA2FC39B6}" destId="{440AC516-8C99-437B-A525-496F4DAF7058}" srcOrd="0" destOrd="0" presId="urn:microsoft.com/office/officeart/2005/8/layout/venn1"/>
    <dgm:cxn modelId="{6C67C875-CD8B-C846-BD06-2FFE0EFC965F}" type="presOf" srcId="{8060B6AB-4B03-48D3-8FB0-CFCD6E9F6842}" destId="{7C937987-0447-4109-A3F6-971B41E87F6B}" srcOrd="1" destOrd="0" presId="urn:microsoft.com/office/officeart/2005/8/layout/venn1"/>
    <dgm:cxn modelId="{076417FD-F8AF-0D48-AF9B-52FF819D7052}" type="presOf" srcId="{47EF7C49-F71C-4271-B3B6-3DDACCA89D23}" destId="{6EFE2319-573D-491B-8AA4-A5B58C3A114B}" srcOrd="0" destOrd="0" presId="urn:microsoft.com/office/officeart/2005/8/layout/venn1"/>
    <dgm:cxn modelId="{34D5CA48-9C23-4249-B4A2-BA2377108F1C}" type="presParOf" srcId="{6EFE2319-573D-491B-8AA4-A5B58C3A114B}" destId="{352CBF2E-3B60-433D-995E-722189DAC285}" srcOrd="0" destOrd="0" presId="urn:microsoft.com/office/officeart/2005/8/layout/venn1"/>
    <dgm:cxn modelId="{E6B08194-C693-C44E-A644-81A70A008434}" type="presParOf" srcId="{6EFE2319-573D-491B-8AA4-A5B58C3A114B}" destId="{7C937987-0447-4109-A3F6-971B41E87F6B}" srcOrd="1" destOrd="0" presId="urn:microsoft.com/office/officeart/2005/8/layout/venn1"/>
    <dgm:cxn modelId="{D3302651-B396-9641-8BDF-AB21DBFA76D5}" type="presParOf" srcId="{6EFE2319-573D-491B-8AA4-A5B58C3A114B}" destId="{440AC516-8C99-437B-A525-496F4DAF7058}" srcOrd="2" destOrd="0" presId="urn:microsoft.com/office/officeart/2005/8/layout/venn1"/>
    <dgm:cxn modelId="{F7456A09-4CEE-6F4E-B503-084BFE5AB691}" type="presParOf" srcId="{6EFE2319-573D-491B-8AA4-A5B58C3A114B}" destId="{7350181E-41A2-4A48-8A05-A144674E8088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0978CC-1D7E-4AA9-A556-4789769F39F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1612B80-299B-4832-A084-951AB24C39C5}">
      <dgm:prSet phldrT="[Text]" custT="1"/>
      <dgm:spPr/>
      <dgm:t>
        <a:bodyPr/>
        <a:lstStyle/>
        <a:p>
          <a:r>
            <a: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/>
          </a:r>
          <a:br>
            <a: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</a:br>
          <a:r>
            <a: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BYO </a:t>
          </a:r>
          <a:br>
            <a: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</a:br>
          <a:r>
            <a: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Users</a:t>
          </a:r>
          <a:endParaRPr lang="en-US" sz="4000" b="0" strike="sngStrike" dirty="0"/>
        </a:p>
      </dgm:t>
    </dgm:pt>
    <dgm:pt modelId="{35DC5747-1F28-4A2D-AF6C-005E6A443428}" type="parTrans" cxnId="{B689BB64-1762-4D0C-9A96-8B5F09AB90A8}">
      <dgm:prSet/>
      <dgm:spPr/>
      <dgm:t>
        <a:bodyPr/>
        <a:lstStyle/>
        <a:p>
          <a:endParaRPr lang="en-US"/>
        </a:p>
      </dgm:t>
    </dgm:pt>
    <dgm:pt modelId="{740C6A62-ED12-4711-BBCD-9B626C83B96F}" type="sibTrans" cxnId="{B689BB64-1762-4D0C-9A96-8B5F09AB90A8}">
      <dgm:prSet/>
      <dgm:spPr/>
      <dgm:t>
        <a:bodyPr/>
        <a:lstStyle/>
        <a:p>
          <a:endParaRPr lang="en-US"/>
        </a:p>
      </dgm:t>
    </dgm:pt>
    <dgm:pt modelId="{43723D1C-5306-4D4A-9E5A-53FFBDA3114D}">
      <dgm:prSet phldrT="[Text]" custT="1"/>
      <dgm:spPr/>
      <dgm:t>
        <a:bodyPr/>
        <a:lstStyle/>
        <a:p>
          <a:r>
            <a: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BYO </a:t>
          </a:r>
          <a:br>
            <a: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</a:br>
          <a:r>
            <a: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Applications</a:t>
          </a:r>
          <a:endParaRPr lang="en-US" sz="4000" dirty="0"/>
        </a:p>
      </dgm:t>
    </dgm:pt>
    <dgm:pt modelId="{D2827F08-E469-4DC4-98C3-7CDB35DB766D}" type="parTrans" cxnId="{F95F656C-6F7D-4237-B9BD-EEB1B367816E}">
      <dgm:prSet/>
      <dgm:spPr/>
      <dgm:t>
        <a:bodyPr/>
        <a:lstStyle/>
        <a:p>
          <a:endParaRPr lang="en-US"/>
        </a:p>
      </dgm:t>
    </dgm:pt>
    <dgm:pt modelId="{7065D96F-0263-46F2-A98F-56AD99DDB871}" type="sibTrans" cxnId="{F95F656C-6F7D-4237-B9BD-EEB1B367816E}">
      <dgm:prSet/>
      <dgm:spPr/>
      <dgm:t>
        <a:bodyPr/>
        <a:lstStyle/>
        <a:p>
          <a:endParaRPr lang="en-US"/>
        </a:p>
      </dgm:t>
    </dgm:pt>
    <dgm:pt modelId="{39DBB97A-3F59-45BB-BF7D-79E157B8D89A}">
      <dgm:prSet phldrT="[Text]" custT="1"/>
      <dgm:spPr/>
      <dgm:t>
        <a:bodyPr/>
        <a:lstStyle/>
        <a:p>
          <a:r>
            <a: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BYO </a:t>
          </a:r>
          <a:br>
            <a: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</a:br>
          <a:r>
            <a:rPr lang="en-US" sz="4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Virtual Machines</a:t>
          </a:r>
          <a:endParaRPr lang="en-US" sz="4000" b="0" dirty="0"/>
        </a:p>
      </dgm:t>
    </dgm:pt>
    <dgm:pt modelId="{4A4E209B-ED70-4CD5-BB71-232935694F2E}" type="parTrans" cxnId="{DF60B743-57B8-4A76-A84C-D126D3583E37}">
      <dgm:prSet/>
      <dgm:spPr/>
      <dgm:t>
        <a:bodyPr/>
        <a:lstStyle/>
        <a:p>
          <a:endParaRPr lang="en-US"/>
        </a:p>
      </dgm:t>
    </dgm:pt>
    <dgm:pt modelId="{572B243A-A9C0-42D5-9C4F-253BF851121E}" type="sibTrans" cxnId="{DF60B743-57B8-4A76-A84C-D126D3583E37}">
      <dgm:prSet/>
      <dgm:spPr/>
      <dgm:t>
        <a:bodyPr/>
        <a:lstStyle/>
        <a:p>
          <a:endParaRPr lang="en-US"/>
        </a:p>
      </dgm:t>
    </dgm:pt>
    <dgm:pt modelId="{AB915891-B5C6-4972-8DB3-500F497BF88D}" type="pres">
      <dgm:prSet presAssocID="{F20978CC-1D7E-4AA9-A556-4789769F39FD}" presName="Name0" presStyleCnt="0">
        <dgm:presLayoutVars>
          <dgm:dir/>
          <dgm:animLvl val="lvl"/>
          <dgm:resizeHandles val="exact"/>
        </dgm:presLayoutVars>
      </dgm:prSet>
      <dgm:spPr/>
    </dgm:pt>
    <dgm:pt modelId="{11107F07-84E2-44CE-B22C-D6CD666379BD}" type="pres">
      <dgm:prSet presAssocID="{E1612B80-299B-4832-A084-951AB24C39C5}" presName="Name8" presStyleCnt="0"/>
      <dgm:spPr/>
    </dgm:pt>
    <dgm:pt modelId="{85B9F11D-20AA-4E86-9E84-80B49E192FC0}" type="pres">
      <dgm:prSet presAssocID="{E1612B80-299B-4832-A084-951AB24C39C5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B6E185-774E-4A9B-859D-3640672CF529}" type="pres">
      <dgm:prSet presAssocID="{E1612B80-299B-4832-A084-951AB24C39C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C07A19-DDAB-4C00-BA0A-D5B1582EE205}" type="pres">
      <dgm:prSet presAssocID="{43723D1C-5306-4D4A-9E5A-53FFBDA3114D}" presName="Name8" presStyleCnt="0"/>
      <dgm:spPr/>
    </dgm:pt>
    <dgm:pt modelId="{30F034F8-BB2F-49BB-BE98-17062A35B1F8}" type="pres">
      <dgm:prSet presAssocID="{43723D1C-5306-4D4A-9E5A-53FFBDA3114D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AE7254-C15E-4375-9E70-9F627F08ED00}" type="pres">
      <dgm:prSet presAssocID="{43723D1C-5306-4D4A-9E5A-53FFBDA3114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999996-F724-4D57-8C69-E1D396A49590}" type="pres">
      <dgm:prSet presAssocID="{39DBB97A-3F59-45BB-BF7D-79E157B8D89A}" presName="Name8" presStyleCnt="0"/>
      <dgm:spPr/>
    </dgm:pt>
    <dgm:pt modelId="{7CAA145F-D33E-4502-BFF7-96106DD05A4E}" type="pres">
      <dgm:prSet presAssocID="{39DBB97A-3F59-45BB-BF7D-79E157B8D89A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656795-9F93-4B3D-8C02-1CBD9851F5F6}" type="pres">
      <dgm:prSet presAssocID="{39DBB97A-3F59-45BB-BF7D-79E157B8D89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C41653-0DBA-D041-809E-19DB7246CFC2}" type="presOf" srcId="{43723D1C-5306-4D4A-9E5A-53FFBDA3114D}" destId="{EEAE7254-C15E-4375-9E70-9F627F08ED00}" srcOrd="1" destOrd="0" presId="urn:microsoft.com/office/officeart/2005/8/layout/pyramid1"/>
    <dgm:cxn modelId="{813F0F82-A4A0-BA4F-B650-32C974149947}" type="presOf" srcId="{39DBB97A-3F59-45BB-BF7D-79E157B8D89A}" destId="{13656795-9F93-4B3D-8C02-1CBD9851F5F6}" srcOrd="1" destOrd="0" presId="urn:microsoft.com/office/officeart/2005/8/layout/pyramid1"/>
    <dgm:cxn modelId="{DF60B743-57B8-4A76-A84C-D126D3583E37}" srcId="{F20978CC-1D7E-4AA9-A556-4789769F39FD}" destId="{39DBB97A-3F59-45BB-BF7D-79E157B8D89A}" srcOrd="2" destOrd="0" parTransId="{4A4E209B-ED70-4CD5-BB71-232935694F2E}" sibTransId="{572B243A-A9C0-42D5-9C4F-253BF851121E}"/>
    <dgm:cxn modelId="{6D330A1A-3B03-F140-9E55-441C62096114}" type="presOf" srcId="{43723D1C-5306-4D4A-9E5A-53FFBDA3114D}" destId="{30F034F8-BB2F-49BB-BE98-17062A35B1F8}" srcOrd="0" destOrd="0" presId="urn:microsoft.com/office/officeart/2005/8/layout/pyramid1"/>
    <dgm:cxn modelId="{51E3B625-7994-D644-988D-386EF361F795}" type="presOf" srcId="{E1612B80-299B-4832-A084-951AB24C39C5}" destId="{C1B6E185-774E-4A9B-859D-3640672CF529}" srcOrd="1" destOrd="0" presId="urn:microsoft.com/office/officeart/2005/8/layout/pyramid1"/>
    <dgm:cxn modelId="{51E82973-7476-E24F-91F1-EDD2DE06B41D}" type="presOf" srcId="{E1612B80-299B-4832-A084-951AB24C39C5}" destId="{85B9F11D-20AA-4E86-9E84-80B49E192FC0}" srcOrd="0" destOrd="0" presId="urn:microsoft.com/office/officeart/2005/8/layout/pyramid1"/>
    <dgm:cxn modelId="{B6700D8F-F182-7A41-B8FB-F5349F1AE365}" type="presOf" srcId="{F20978CC-1D7E-4AA9-A556-4789769F39FD}" destId="{AB915891-B5C6-4972-8DB3-500F497BF88D}" srcOrd="0" destOrd="0" presId="urn:microsoft.com/office/officeart/2005/8/layout/pyramid1"/>
    <dgm:cxn modelId="{306ACA96-65B7-2F49-BFF5-9280AB9B440A}" type="presOf" srcId="{39DBB97A-3F59-45BB-BF7D-79E157B8D89A}" destId="{7CAA145F-D33E-4502-BFF7-96106DD05A4E}" srcOrd="0" destOrd="0" presId="urn:microsoft.com/office/officeart/2005/8/layout/pyramid1"/>
    <dgm:cxn modelId="{B689BB64-1762-4D0C-9A96-8B5F09AB90A8}" srcId="{F20978CC-1D7E-4AA9-A556-4789769F39FD}" destId="{E1612B80-299B-4832-A084-951AB24C39C5}" srcOrd="0" destOrd="0" parTransId="{35DC5747-1F28-4A2D-AF6C-005E6A443428}" sibTransId="{740C6A62-ED12-4711-BBCD-9B626C83B96F}"/>
    <dgm:cxn modelId="{F95F656C-6F7D-4237-B9BD-EEB1B367816E}" srcId="{F20978CC-1D7E-4AA9-A556-4789769F39FD}" destId="{43723D1C-5306-4D4A-9E5A-53FFBDA3114D}" srcOrd="1" destOrd="0" parTransId="{D2827F08-E469-4DC4-98C3-7CDB35DB766D}" sibTransId="{7065D96F-0263-46F2-A98F-56AD99DDB871}"/>
    <dgm:cxn modelId="{6FE32198-C39F-5B4B-BDA6-044AC6878F54}" type="presParOf" srcId="{AB915891-B5C6-4972-8DB3-500F497BF88D}" destId="{11107F07-84E2-44CE-B22C-D6CD666379BD}" srcOrd="0" destOrd="0" presId="urn:microsoft.com/office/officeart/2005/8/layout/pyramid1"/>
    <dgm:cxn modelId="{FE84EAB5-DCC7-0045-A3AC-DD42EA63A15B}" type="presParOf" srcId="{11107F07-84E2-44CE-B22C-D6CD666379BD}" destId="{85B9F11D-20AA-4E86-9E84-80B49E192FC0}" srcOrd="0" destOrd="0" presId="urn:microsoft.com/office/officeart/2005/8/layout/pyramid1"/>
    <dgm:cxn modelId="{A6B4DE59-8938-B247-9959-FA71CDCD5129}" type="presParOf" srcId="{11107F07-84E2-44CE-B22C-D6CD666379BD}" destId="{C1B6E185-774E-4A9B-859D-3640672CF529}" srcOrd="1" destOrd="0" presId="urn:microsoft.com/office/officeart/2005/8/layout/pyramid1"/>
    <dgm:cxn modelId="{84B0103B-94D3-E44F-B92E-617D1538D2D9}" type="presParOf" srcId="{AB915891-B5C6-4972-8DB3-500F497BF88D}" destId="{F7C07A19-DDAB-4C00-BA0A-D5B1582EE205}" srcOrd="1" destOrd="0" presId="urn:microsoft.com/office/officeart/2005/8/layout/pyramid1"/>
    <dgm:cxn modelId="{3A73AC46-6A1D-0545-B251-3C5A282247D6}" type="presParOf" srcId="{F7C07A19-DDAB-4C00-BA0A-D5B1582EE205}" destId="{30F034F8-BB2F-49BB-BE98-17062A35B1F8}" srcOrd="0" destOrd="0" presId="urn:microsoft.com/office/officeart/2005/8/layout/pyramid1"/>
    <dgm:cxn modelId="{3A7EA4BD-BF53-1B4A-B80A-5C8E93BA71AE}" type="presParOf" srcId="{F7C07A19-DDAB-4C00-BA0A-D5B1582EE205}" destId="{EEAE7254-C15E-4375-9E70-9F627F08ED00}" srcOrd="1" destOrd="0" presId="urn:microsoft.com/office/officeart/2005/8/layout/pyramid1"/>
    <dgm:cxn modelId="{1FAC58EB-34CB-D34F-AF25-75618F35DB6A}" type="presParOf" srcId="{AB915891-B5C6-4972-8DB3-500F497BF88D}" destId="{0B999996-F724-4D57-8C69-E1D396A49590}" srcOrd="2" destOrd="0" presId="urn:microsoft.com/office/officeart/2005/8/layout/pyramid1"/>
    <dgm:cxn modelId="{7D5C81A5-01E3-D846-94F3-1C19AE4D50AF}" type="presParOf" srcId="{0B999996-F724-4D57-8C69-E1D396A49590}" destId="{7CAA145F-D33E-4502-BFF7-96106DD05A4E}" srcOrd="0" destOrd="0" presId="urn:microsoft.com/office/officeart/2005/8/layout/pyramid1"/>
    <dgm:cxn modelId="{33E79AF0-0925-9B49-B17C-D61F93E39D5A}" type="presParOf" srcId="{0B999996-F724-4D57-8C69-E1D396A49590}" destId="{13656795-9F93-4B3D-8C02-1CBD9851F5F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AF1EAD-2471-4A4A-9D92-84887594644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0"/>
      <dgm:spPr/>
    </dgm:pt>
    <dgm:pt modelId="{061FED7D-3FFA-4E91-BFCA-1BBCA6D67648}">
      <dgm:prSet phldrT="[Text]" phldr="1"/>
      <dgm:spPr/>
      <dgm:t>
        <a:bodyPr/>
        <a:lstStyle/>
        <a:p>
          <a:endParaRPr lang="en-US" dirty="0"/>
        </a:p>
      </dgm:t>
    </dgm:pt>
    <dgm:pt modelId="{FBFF5D76-387C-46B5-B264-91AA591308CD}" type="parTrans" cxnId="{58580DC4-03C1-4C7F-B27D-419D22669D36}">
      <dgm:prSet/>
      <dgm:spPr/>
      <dgm:t>
        <a:bodyPr/>
        <a:lstStyle/>
        <a:p>
          <a:endParaRPr lang="en-US"/>
        </a:p>
      </dgm:t>
    </dgm:pt>
    <dgm:pt modelId="{81B3A3F9-04B6-400A-AC6F-005046373B4D}" type="sibTrans" cxnId="{58580DC4-03C1-4C7F-B27D-419D22669D36}">
      <dgm:prSet/>
      <dgm:spPr/>
      <dgm:t>
        <a:bodyPr/>
        <a:lstStyle/>
        <a:p>
          <a:endParaRPr lang="en-US"/>
        </a:p>
      </dgm:t>
    </dgm:pt>
    <dgm:pt modelId="{0E064145-1E08-4DB5-ABCE-CF8CF5FF9976}">
      <dgm:prSet phldrT="[Text]" phldr="1"/>
      <dgm:spPr/>
      <dgm:t>
        <a:bodyPr/>
        <a:lstStyle/>
        <a:p>
          <a:endParaRPr lang="en-US"/>
        </a:p>
      </dgm:t>
    </dgm:pt>
    <dgm:pt modelId="{37E27540-E699-4BFB-9366-B71CC87E17FB}" type="parTrans" cxnId="{96B7F428-D1E6-4ABC-A271-E05DF87E4FB7}">
      <dgm:prSet/>
      <dgm:spPr/>
      <dgm:t>
        <a:bodyPr/>
        <a:lstStyle/>
        <a:p>
          <a:endParaRPr lang="en-US"/>
        </a:p>
      </dgm:t>
    </dgm:pt>
    <dgm:pt modelId="{4B46387C-DA11-4221-BF5C-288EBCE424B9}" type="sibTrans" cxnId="{96B7F428-D1E6-4ABC-A271-E05DF87E4FB7}">
      <dgm:prSet/>
      <dgm:spPr/>
      <dgm:t>
        <a:bodyPr/>
        <a:lstStyle/>
        <a:p>
          <a:endParaRPr lang="en-US"/>
        </a:p>
      </dgm:t>
    </dgm:pt>
    <dgm:pt modelId="{B8669E76-17AB-40B0-B23D-33E506EBE172}">
      <dgm:prSet phldrT="[Text]" phldr="1"/>
      <dgm:spPr/>
      <dgm:t>
        <a:bodyPr/>
        <a:lstStyle/>
        <a:p>
          <a:endParaRPr lang="en-US"/>
        </a:p>
      </dgm:t>
    </dgm:pt>
    <dgm:pt modelId="{C12C1DC2-D159-4B3B-A437-BDA3D792AA2B}" type="parTrans" cxnId="{0951DF45-D95A-48E0-96C3-D6834948E238}">
      <dgm:prSet/>
      <dgm:spPr/>
      <dgm:t>
        <a:bodyPr/>
        <a:lstStyle/>
        <a:p>
          <a:endParaRPr lang="en-US"/>
        </a:p>
      </dgm:t>
    </dgm:pt>
    <dgm:pt modelId="{E051B32D-FE80-49EC-9466-7A978F2708CB}" type="sibTrans" cxnId="{0951DF45-D95A-48E0-96C3-D6834948E238}">
      <dgm:prSet/>
      <dgm:spPr/>
      <dgm:t>
        <a:bodyPr/>
        <a:lstStyle/>
        <a:p>
          <a:endParaRPr lang="en-US"/>
        </a:p>
      </dgm:t>
    </dgm:pt>
    <dgm:pt modelId="{05E036CF-182F-4D5C-B881-0D95CCD9B7E7}" type="pres">
      <dgm:prSet presAssocID="{DFAF1EAD-2471-4A4A-9D92-848875946446}" presName="Name0" presStyleCnt="0">
        <dgm:presLayoutVars>
          <dgm:dir/>
          <dgm:animLvl val="lvl"/>
          <dgm:resizeHandles val="exact"/>
        </dgm:presLayoutVars>
      </dgm:prSet>
      <dgm:spPr/>
    </dgm:pt>
    <dgm:pt modelId="{5F22F5CC-7ECC-41FB-83F6-6309A57EF660}" type="pres">
      <dgm:prSet presAssocID="{061FED7D-3FFA-4E91-BFCA-1BBCA6D67648}" presName="Name8" presStyleCnt="0"/>
      <dgm:spPr/>
    </dgm:pt>
    <dgm:pt modelId="{C8839FC7-F0B9-4C2A-86BE-6ACA8E82B103}" type="pres">
      <dgm:prSet presAssocID="{061FED7D-3FFA-4E91-BFCA-1BBCA6D67648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D1BF0-925C-4BE4-B67E-C45ECCD83106}" type="pres">
      <dgm:prSet presAssocID="{061FED7D-3FFA-4E91-BFCA-1BBCA6D6764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45DF4-8FE8-4E4F-870C-8EEB5C960F4F}" type="pres">
      <dgm:prSet presAssocID="{0E064145-1E08-4DB5-ABCE-CF8CF5FF9976}" presName="Name8" presStyleCnt="0"/>
      <dgm:spPr/>
    </dgm:pt>
    <dgm:pt modelId="{85CD0D15-59E6-40CD-8104-16471B8FE0EC}" type="pres">
      <dgm:prSet presAssocID="{0E064145-1E08-4DB5-ABCE-CF8CF5FF9976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55A5B-08C8-417F-8732-D5F91032D661}" type="pres">
      <dgm:prSet presAssocID="{0E064145-1E08-4DB5-ABCE-CF8CF5FF997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25B0E-DD24-41B9-9D01-2F0F8A6C686B}" type="pres">
      <dgm:prSet presAssocID="{B8669E76-17AB-40B0-B23D-33E506EBE172}" presName="Name8" presStyleCnt="0"/>
      <dgm:spPr/>
    </dgm:pt>
    <dgm:pt modelId="{C0F46EDE-2578-481C-94BA-33492D752053}" type="pres">
      <dgm:prSet presAssocID="{B8669E76-17AB-40B0-B23D-33E506EBE172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C4E19-CD95-416B-B89D-C1E5774DA458}" type="pres">
      <dgm:prSet presAssocID="{B8669E76-17AB-40B0-B23D-33E506EBE17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580DC4-03C1-4C7F-B27D-419D22669D36}" srcId="{DFAF1EAD-2471-4A4A-9D92-848875946446}" destId="{061FED7D-3FFA-4E91-BFCA-1BBCA6D67648}" srcOrd="0" destOrd="0" parTransId="{FBFF5D76-387C-46B5-B264-91AA591308CD}" sibTransId="{81B3A3F9-04B6-400A-AC6F-005046373B4D}"/>
    <dgm:cxn modelId="{31E5F8C0-5323-9448-AE76-07F13EBC1777}" type="presOf" srcId="{061FED7D-3FFA-4E91-BFCA-1BBCA6D67648}" destId="{C8839FC7-F0B9-4C2A-86BE-6ACA8E82B103}" srcOrd="0" destOrd="0" presId="urn:microsoft.com/office/officeart/2005/8/layout/pyramid1"/>
    <dgm:cxn modelId="{9CF83F10-3D49-CA46-BCE5-5E22C1D0CDF3}" type="presOf" srcId="{061FED7D-3FFA-4E91-BFCA-1BBCA6D67648}" destId="{197D1BF0-925C-4BE4-B67E-C45ECCD83106}" srcOrd="1" destOrd="0" presId="urn:microsoft.com/office/officeart/2005/8/layout/pyramid1"/>
    <dgm:cxn modelId="{68FC5E7E-8E49-5A42-894F-E929FD206B3C}" type="presOf" srcId="{B8669E76-17AB-40B0-B23D-33E506EBE172}" destId="{5FFC4E19-CD95-416B-B89D-C1E5774DA458}" srcOrd="1" destOrd="0" presId="urn:microsoft.com/office/officeart/2005/8/layout/pyramid1"/>
    <dgm:cxn modelId="{69ED86DE-6E31-054D-8F5E-3D5848B98F2B}" type="presOf" srcId="{DFAF1EAD-2471-4A4A-9D92-848875946446}" destId="{05E036CF-182F-4D5C-B881-0D95CCD9B7E7}" srcOrd="0" destOrd="0" presId="urn:microsoft.com/office/officeart/2005/8/layout/pyramid1"/>
    <dgm:cxn modelId="{EA7EA101-F607-844C-B72F-398A16E57D55}" type="presOf" srcId="{0E064145-1E08-4DB5-ABCE-CF8CF5FF9976}" destId="{85CD0D15-59E6-40CD-8104-16471B8FE0EC}" srcOrd="0" destOrd="0" presId="urn:microsoft.com/office/officeart/2005/8/layout/pyramid1"/>
    <dgm:cxn modelId="{C3A0A04A-A07B-9C49-8C93-CF957D5B86D5}" type="presOf" srcId="{0E064145-1E08-4DB5-ABCE-CF8CF5FF9976}" destId="{0EC55A5B-08C8-417F-8732-D5F91032D661}" srcOrd="1" destOrd="0" presId="urn:microsoft.com/office/officeart/2005/8/layout/pyramid1"/>
    <dgm:cxn modelId="{96B7F428-D1E6-4ABC-A271-E05DF87E4FB7}" srcId="{DFAF1EAD-2471-4A4A-9D92-848875946446}" destId="{0E064145-1E08-4DB5-ABCE-CF8CF5FF9976}" srcOrd="1" destOrd="0" parTransId="{37E27540-E699-4BFB-9366-B71CC87E17FB}" sibTransId="{4B46387C-DA11-4221-BF5C-288EBCE424B9}"/>
    <dgm:cxn modelId="{1791E5F6-09D7-C843-A0C3-523EC7187F90}" type="presOf" srcId="{B8669E76-17AB-40B0-B23D-33E506EBE172}" destId="{C0F46EDE-2578-481C-94BA-33492D752053}" srcOrd="0" destOrd="0" presId="urn:microsoft.com/office/officeart/2005/8/layout/pyramid1"/>
    <dgm:cxn modelId="{0951DF45-D95A-48E0-96C3-D6834948E238}" srcId="{DFAF1EAD-2471-4A4A-9D92-848875946446}" destId="{B8669E76-17AB-40B0-B23D-33E506EBE172}" srcOrd="2" destOrd="0" parTransId="{C12C1DC2-D159-4B3B-A437-BDA3D792AA2B}" sibTransId="{E051B32D-FE80-49EC-9466-7A978F2708CB}"/>
    <dgm:cxn modelId="{E9A0E5BB-9550-1049-B919-38E51A3F4A11}" type="presParOf" srcId="{05E036CF-182F-4D5C-B881-0D95CCD9B7E7}" destId="{5F22F5CC-7ECC-41FB-83F6-6309A57EF660}" srcOrd="0" destOrd="0" presId="urn:microsoft.com/office/officeart/2005/8/layout/pyramid1"/>
    <dgm:cxn modelId="{81AEA8F0-9E04-1542-9336-614D8B52D43A}" type="presParOf" srcId="{5F22F5CC-7ECC-41FB-83F6-6309A57EF660}" destId="{C8839FC7-F0B9-4C2A-86BE-6ACA8E82B103}" srcOrd="0" destOrd="0" presId="urn:microsoft.com/office/officeart/2005/8/layout/pyramid1"/>
    <dgm:cxn modelId="{DF64CF15-E43F-D448-9E11-371174660F3F}" type="presParOf" srcId="{5F22F5CC-7ECC-41FB-83F6-6309A57EF660}" destId="{197D1BF0-925C-4BE4-B67E-C45ECCD83106}" srcOrd="1" destOrd="0" presId="urn:microsoft.com/office/officeart/2005/8/layout/pyramid1"/>
    <dgm:cxn modelId="{371E36A8-9C08-584D-BBF1-3852B1022C5C}" type="presParOf" srcId="{05E036CF-182F-4D5C-B881-0D95CCD9B7E7}" destId="{E6745DF4-8FE8-4E4F-870C-8EEB5C960F4F}" srcOrd="1" destOrd="0" presId="urn:microsoft.com/office/officeart/2005/8/layout/pyramid1"/>
    <dgm:cxn modelId="{9D757D67-E953-C04C-9380-0C20F4BBD45B}" type="presParOf" srcId="{E6745DF4-8FE8-4E4F-870C-8EEB5C960F4F}" destId="{85CD0D15-59E6-40CD-8104-16471B8FE0EC}" srcOrd="0" destOrd="0" presId="urn:microsoft.com/office/officeart/2005/8/layout/pyramid1"/>
    <dgm:cxn modelId="{4966944D-1BA5-8245-A737-AF08C0D01363}" type="presParOf" srcId="{E6745DF4-8FE8-4E4F-870C-8EEB5C960F4F}" destId="{0EC55A5B-08C8-417F-8732-D5F91032D661}" srcOrd="1" destOrd="0" presId="urn:microsoft.com/office/officeart/2005/8/layout/pyramid1"/>
    <dgm:cxn modelId="{0AFD6E2C-E981-AB4D-9926-AF85140C1426}" type="presParOf" srcId="{05E036CF-182F-4D5C-B881-0D95CCD9B7E7}" destId="{2B325B0E-DD24-41B9-9D01-2F0F8A6C686B}" srcOrd="2" destOrd="0" presId="urn:microsoft.com/office/officeart/2005/8/layout/pyramid1"/>
    <dgm:cxn modelId="{58CBB691-33DA-A54A-9646-3E83BC6C74D6}" type="presParOf" srcId="{2B325B0E-DD24-41B9-9D01-2F0F8A6C686B}" destId="{C0F46EDE-2578-481C-94BA-33492D752053}" srcOrd="0" destOrd="0" presId="urn:microsoft.com/office/officeart/2005/8/layout/pyramid1"/>
    <dgm:cxn modelId="{D1F9588C-CFDA-384D-9307-2DFD016E5E6D}" type="presParOf" srcId="{2B325B0E-DD24-41B9-9D01-2F0F8A6C686B}" destId="{5FFC4E19-CD95-416B-B89D-C1E5774DA45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AF1EAD-2471-4A4A-9D92-84887594644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0"/>
      <dgm:spPr/>
    </dgm:pt>
    <dgm:pt modelId="{061FED7D-3FFA-4E91-BFCA-1BBCA6D67648}">
      <dgm:prSet phldrT="[Text]" phldr="1"/>
      <dgm:spPr/>
      <dgm:t>
        <a:bodyPr/>
        <a:lstStyle/>
        <a:p>
          <a:endParaRPr lang="en-US" dirty="0"/>
        </a:p>
      </dgm:t>
    </dgm:pt>
    <dgm:pt modelId="{FBFF5D76-387C-46B5-B264-91AA591308CD}" type="parTrans" cxnId="{58580DC4-03C1-4C7F-B27D-419D22669D36}">
      <dgm:prSet/>
      <dgm:spPr/>
      <dgm:t>
        <a:bodyPr/>
        <a:lstStyle/>
        <a:p>
          <a:endParaRPr lang="en-US"/>
        </a:p>
      </dgm:t>
    </dgm:pt>
    <dgm:pt modelId="{81B3A3F9-04B6-400A-AC6F-005046373B4D}" type="sibTrans" cxnId="{58580DC4-03C1-4C7F-B27D-419D22669D36}">
      <dgm:prSet/>
      <dgm:spPr/>
      <dgm:t>
        <a:bodyPr/>
        <a:lstStyle/>
        <a:p>
          <a:endParaRPr lang="en-US"/>
        </a:p>
      </dgm:t>
    </dgm:pt>
    <dgm:pt modelId="{0E064145-1E08-4DB5-ABCE-CF8CF5FF9976}">
      <dgm:prSet phldrT="[Text]" phldr="1"/>
      <dgm:spPr/>
      <dgm:t>
        <a:bodyPr/>
        <a:lstStyle/>
        <a:p>
          <a:endParaRPr lang="en-US"/>
        </a:p>
      </dgm:t>
    </dgm:pt>
    <dgm:pt modelId="{37E27540-E699-4BFB-9366-B71CC87E17FB}" type="parTrans" cxnId="{96B7F428-D1E6-4ABC-A271-E05DF87E4FB7}">
      <dgm:prSet/>
      <dgm:spPr/>
      <dgm:t>
        <a:bodyPr/>
        <a:lstStyle/>
        <a:p>
          <a:endParaRPr lang="en-US"/>
        </a:p>
      </dgm:t>
    </dgm:pt>
    <dgm:pt modelId="{4B46387C-DA11-4221-BF5C-288EBCE424B9}" type="sibTrans" cxnId="{96B7F428-D1E6-4ABC-A271-E05DF87E4FB7}">
      <dgm:prSet/>
      <dgm:spPr/>
      <dgm:t>
        <a:bodyPr/>
        <a:lstStyle/>
        <a:p>
          <a:endParaRPr lang="en-US"/>
        </a:p>
      </dgm:t>
    </dgm:pt>
    <dgm:pt modelId="{B8669E76-17AB-40B0-B23D-33E506EBE172}">
      <dgm:prSet phldrT="[Text]" phldr="1"/>
      <dgm:spPr/>
      <dgm:t>
        <a:bodyPr/>
        <a:lstStyle/>
        <a:p>
          <a:endParaRPr lang="en-US"/>
        </a:p>
      </dgm:t>
    </dgm:pt>
    <dgm:pt modelId="{C12C1DC2-D159-4B3B-A437-BDA3D792AA2B}" type="parTrans" cxnId="{0951DF45-D95A-48E0-96C3-D6834948E238}">
      <dgm:prSet/>
      <dgm:spPr/>
      <dgm:t>
        <a:bodyPr/>
        <a:lstStyle/>
        <a:p>
          <a:endParaRPr lang="en-US"/>
        </a:p>
      </dgm:t>
    </dgm:pt>
    <dgm:pt modelId="{E051B32D-FE80-49EC-9466-7A978F2708CB}" type="sibTrans" cxnId="{0951DF45-D95A-48E0-96C3-D6834948E238}">
      <dgm:prSet/>
      <dgm:spPr/>
      <dgm:t>
        <a:bodyPr/>
        <a:lstStyle/>
        <a:p>
          <a:endParaRPr lang="en-US"/>
        </a:p>
      </dgm:t>
    </dgm:pt>
    <dgm:pt modelId="{05E036CF-182F-4D5C-B881-0D95CCD9B7E7}" type="pres">
      <dgm:prSet presAssocID="{DFAF1EAD-2471-4A4A-9D92-848875946446}" presName="Name0" presStyleCnt="0">
        <dgm:presLayoutVars>
          <dgm:dir/>
          <dgm:animLvl val="lvl"/>
          <dgm:resizeHandles val="exact"/>
        </dgm:presLayoutVars>
      </dgm:prSet>
      <dgm:spPr/>
    </dgm:pt>
    <dgm:pt modelId="{5F22F5CC-7ECC-41FB-83F6-6309A57EF660}" type="pres">
      <dgm:prSet presAssocID="{061FED7D-3FFA-4E91-BFCA-1BBCA6D67648}" presName="Name8" presStyleCnt="0"/>
      <dgm:spPr/>
    </dgm:pt>
    <dgm:pt modelId="{C8839FC7-F0B9-4C2A-86BE-6ACA8E82B103}" type="pres">
      <dgm:prSet presAssocID="{061FED7D-3FFA-4E91-BFCA-1BBCA6D67648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D1BF0-925C-4BE4-B67E-C45ECCD83106}" type="pres">
      <dgm:prSet presAssocID="{061FED7D-3FFA-4E91-BFCA-1BBCA6D6764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45DF4-8FE8-4E4F-870C-8EEB5C960F4F}" type="pres">
      <dgm:prSet presAssocID="{0E064145-1E08-4DB5-ABCE-CF8CF5FF9976}" presName="Name8" presStyleCnt="0"/>
      <dgm:spPr/>
    </dgm:pt>
    <dgm:pt modelId="{85CD0D15-59E6-40CD-8104-16471B8FE0EC}" type="pres">
      <dgm:prSet presAssocID="{0E064145-1E08-4DB5-ABCE-CF8CF5FF9976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55A5B-08C8-417F-8732-D5F91032D661}" type="pres">
      <dgm:prSet presAssocID="{0E064145-1E08-4DB5-ABCE-CF8CF5FF997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25B0E-DD24-41B9-9D01-2F0F8A6C686B}" type="pres">
      <dgm:prSet presAssocID="{B8669E76-17AB-40B0-B23D-33E506EBE172}" presName="Name8" presStyleCnt="0"/>
      <dgm:spPr/>
    </dgm:pt>
    <dgm:pt modelId="{C0F46EDE-2578-481C-94BA-33492D752053}" type="pres">
      <dgm:prSet presAssocID="{B8669E76-17AB-40B0-B23D-33E506EBE172}" presName="level" presStyleLbl="node1" presStyleIdx="2" presStyleCnt="3" custLinFactNeighborY="49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C4E19-CD95-416B-B89D-C1E5774DA458}" type="pres">
      <dgm:prSet presAssocID="{B8669E76-17AB-40B0-B23D-33E506EBE17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1DDF6B-5D95-614F-B59C-691C5FA0A45D}" type="presOf" srcId="{B8669E76-17AB-40B0-B23D-33E506EBE172}" destId="{5FFC4E19-CD95-416B-B89D-C1E5774DA458}" srcOrd="1" destOrd="0" presId="urn:microsoft.com/office/officeart/2005/8/layout/pyramid1"/>
    <dgm:cxn modelId="{0951DF45-D95A-48E0-96C3-D6834948E238}" srcId="{DFAF1EAD-2471-4A4A-9D92-848875946446}" destId="{B8669E76-17AB-40B0-B23D-33E506EBE172}" srcOrd="2" destOrd="0" parTransId="{C12C1DC2-D159-4B3B-A437-BDA3D792AA2B}" sibTransId="{E051B32D-FE80-49EC-9466-7A978F2708CB}"/>
    <dgm:cxn modelId="{B9B96961-983B-4143-BB47-8D82BFB9E376}" type="presOf" srcId="{0E064145-1E08-4DB5-ABCE-CF8CF5FF9976}" destId="{85CD0D15-59E6-40CD-8104-16471B8FE0EC}" srcOrd="0" destOrd="0" presId="urn:microsoft.com/office/officeart/2005/8/layout/pyramid1"/>
    <dgm:cxn modelId="{B1E8BEF1-BFB8-5345-AF82-0883A73ABCD1}" type="presOf" srcId="{061FED7D-3FFA-4E91-BFCA-1BBCA6D67648}" destId="{C8839FC7-F0B9-4C2A-86BE-6ACA8E82B103}" srcOrd="0" destOrd="0" presId="urn:microsoft.com/office/officeart/2005/8/layout/pyramid1"/>
    <dgm:cxn modelId="{D5B59842-50F3-DF46-AD37-7651FB52C779}" type="presOf" srcId="{0E064145-1E08-4DB5-ABCE-CF8CF5FF9976}" destId="{0EC55A5B-08C8-417F-8732-D5F91032D661}" srcOrd="1" destOrd="0" presId="urn:microsoft.com/office/officeart/2005/8/layout/pyramid1"/>
    <dgm:cxn modelId="{CE241241-A24F-7E40-8C76-34642774A717}" type="presOf" srcId="{B8669E76-17AB-40B0-B23D-33E506EBE172}" destId="{C0F46EDE-2578-481C-94BA-33492D752053}" srcOrd="0" destOrd="0" presId="urn:microsoft.com/office/officeart/2005/8/layout/pyramid1"/>
    <dgm:cxn modelId="{96B7F428-D1E6-4ABC-A271-E05DF87E4FB7}" srcId="{DFAF1EAD-2471-4A4A-9D92-848875946446}" destId="{0E064145-1E08-4DB5-ABCE-CF8CF5FF9976}" srcOrd="1" destOrd="0" parTransId="{37E27540-E699-4BFB-9366-B71CC87E17FB}" sibTransId="{4B46387C-DA11-4221-BF5C-288EBCE424B9}"/>
    <dgm:cxn modelId="{58580DC4-03C1-4C7F-B27D-419D22669D36}" srcId="{DFAF1EAD-2471-4A4A-9D92-848875946446}" destId="{061FED7D-3FFA-4E91-BFCA-1BBCA6D67648}" srcOrd="0" destOrd="0" parTransId="{FBFF5D76-387C-46B5-B264-91AA591308CD}" sibTransId="{81B3A3F9-04B6-400A-AC6F-005046373B4D}"/>
    <dgm:cxn modelId="{239AAC01-60F4-784E-A6B2-5CAD1480C920}" type="presOf" srcId="{061FED7D-3FFA-4E91-BFCA-1BBCA6D67648}" destId="{197D1BF0-925C-4BE4-B67E-C45ECCD83106}" srcOrd="1" destOrd="0" presId="urn:microsoft.com/office/officeart/2005/8/layout/pyramid1"/>
    <dgm:cxn modelId="{8E20CEA8-2AB3-F041-ACF3-FC7C47F3EF79}" type="presOf" srcId="{DFAF1EAD-2471-4A4A-9D92-848875946446}" destId="{05E036CF-182F-4D5C-B881-0D95CCD9B7E7}" srcOrd="0" destOrd="0" presId="urn:microsoft.com/office/officeart/2005/8/layout/pyramid1"/>
    <dgm:cxn modelId="{4599146E-8DA7-1447-AA1B-F64750679772}" type="presParOf" srcId="{05E036CF-182F-4D5C-B881-0D95CCD9B7E7}" destId="{5F22F5CC-7ECC-41FB-83F6-6309A57EF660}" srcOrd="0" destOrd="0" presId="urn:microsoft.com/office/officeart/2005/8/layout/pyramid1"/>
    <dgm:cxn modelId="{B18955F8-EB4C-D240-A0C1-8D580DC67754}" type="presParOf" srcId="{5F22F5CC-7ECC-41FB-83F6-6309A57EF660}" destId="{C8839FC7-F0B9-4C2A-86BE-6ACA8E82B103}" srcOrd="0" destOrd="0" presId="urn:microsoft.com/office/officeart/2005/8/layout/pyramid1"/>
    <dgm:cxn modelId="{C56891EB-CF6E-8B47-AA2C-1A037E42777F}" type="presParOf" srcId="{5F22F5CC-7ECC-41FB-83F6-6309A57EF660}" destId="{197D1BF0-925C-4BE4-B67E-C45ECCD83106}" srcOrd="1" destOrd="0" presId="urn:microsoft.com/office/officeart/2005/8/layout/pyramid1"/>
    <dgm:cxn modelId="{24256781-4F4A-6C4F-86AF-356755BFB3F7}" type="presParOf" srcId="{05E036CF-182F-4D5C-B881-0D95CCD9B7E7}" destId="{E6745DF4-8FE8-4E4F-870C-8EEB5C960F4F}" srcOrd="1" destOrd="0" presId="urn:microsoft.com/office/officeart/2005/8/layout/pyramid1"/>
    <dgm:cxn modelId="{3AFD9060-EEBE-7D48-93F3-6F3301434513}" type="presParOf" srcId="{E6745DF4-8FE8-4E4F-870C-8EEB5C960F4F}" destId="{85CD0D15-59E6-40CD-8104-16471B8FE0EC}" srcOrd="0" destOrd="0" presId="urn:microsoft.com/office/officeart/2005/8/layout/pyramid1"/>
    <dgm:cxn modelId="{4200A0B7-EA97-8E42-900C-7BE3631A8576}" type="presParOf" srcId="{E6745DF4-8FE8-4E4F-870C-8EEB5C960F4F}" destId="{0EC55A5B-08C8-417F-8732-D5F91032D661}" srcOrd="1" destOrd="0" presId="urn:microsoft.com/office/officeart/2005/8/layout/pyramid1"/>
    <dgm:cxn modelId="{501357CD-490F-5242-90FB-E15EBA564826}" type="presParOf" srcId="{05E036CF-182F-4D5C-B881-0D95CCD9B7E7}" destId="{2B325B0E-DD24-41B9-9D01-2F0F8A6C686B}" srcOrd="2" destOrd="0" presId="urn:microsoft.com/office/officeart/2005/8/layout/pyramid1"/>
    <dgm:cxn modelId="{A3B16870-7568-0149-99B2-A2E334ED3636}" type="presParOf" srcId="{2B325B0E-DD24-41B9-9D01-2F0F8A6C686B}" destId="{C0F46EDE-2578-481C-94BA-33492D752053}" srcOrd="0" destOrd="0" presId="urn:microsoft.com/office/officeart/2005/8/layout/pyramid1"/>
    <dgm:cxn modelId="{F1058948-D036-7941-BF19-D4A5872D947E}" type="presParOf" srcId="{2B325B0E-DD24-41B9-9D01-2F0F8A6C686B}" destId="{5FFC4E19-CD95-416B-B89D-C1E5774DA45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AF1EAD-2471-4A4A-9D92-84887594644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061FED7D-3FFA-4E91-BFCA-1BBCA6D67648}">
      <dgm:prSet phldrT="[Text]" phldr="1"/>
      <dgm:spPr/>
      <dgm:t>
        <a:bodyPr/>
        <a:lstStyle/>
        <a:p>
          <a:endParaRPr lang="en-US" dirty="0"/>
        </a:p>
      </dgm:t>
    </dgm:pt>
    <dgm:pt modelId="{FBFF5D76-387C-46B5-B264-91AA591308CD}" type="parTrans" cxnId="{58580DC4-03C1-4C7F-B27D-419D22669D36}">
      <dgm:prSet/>
      <dgm:spPr/>
      <dgm:t>
        <a:bodyPr/>
        <a:lstStyle/>
        <a:p>
          <a:endParaRPr lang="en-US"/>
        </a:p>
      </dgm:t>
    </dgm:pt>
    <dgm:pt modelId="{81B3A3F9-04B6-400A-AC6F-005046373B4D}" type="sibTrans" cxnId="{58580DC4-03C1-4C7F-B27D-419D22669D36}">
      <dgm:prSet/>
      <dgm:spPr/>
      <dgm:t>
        <a:bodyPr/>
        <a:lstStyle/>
        <a:p>
          <a:endParaRPr lang="en-US"/>
        </a:p>
      </dgm:t>
    </dgm:pt>
    <dgm:pt modelId="{0E064145-1E08-4DB5-ABCE-CF8CF5FF9976}">
      <dgm:prSet phldrT="[Text]" phldr="1"/>
      <dgm:spPr/>
      <dgm:t>
        <a:bodyPr/>
        <a:lstStyle/>
        <a:p>
          <a:endParaRPr lang="en-US"/>
        </a:p>
      </dgm:t>
    </dgm:pt>
    <dgm:pt modelId="{37E27540-E699-4BFB-9366-B71CC87E17FB}" type="parTrans" cxnId="{96B7F428-D1E6-4ABC-A271-E05DF87E4FB7}">
      <dgm:prSet/>
      <dgm:spPr/>
      <dgm:t>
        <a:bodyPr/>
        <a:lstStyle/>
        <a:p>
          <a:endParaRPr lang="en-US"/>
        </a:p>
      </dgm:t>
    </dgm:pt>
    <dgm:pt modelId="{4B46387C-DA11-4221-BF5C-288EBCE424B9}" type="sibTrans" cxnId="{96B7F428-D1E6-4ABC-A271-E05DF87E4FB7}">
      <dgm:prSet/>
      <dgm:spPr/>
      <dgm:t>
        <a:bodyPr/>
        <a:lstStyle/>
        <a:p>
          <a:endParaRPr lang="en-US"/>
        </a:p>
      </dgm:t>
    </dgm:pt>
    <dgm:pt modelId="{B8669E76-17AB-40B0-B23D-33E506EBE172}">
      <dgm:prSet phldrT="[Text]" phldr="1"/>
      <dgm:spPr/>
      <dgm:t>
        <a:bodyPr/>
        <a:lstStyle/>
        <a:p>
          <a:endParaRPr lang="en-US"/>
        </a:p>
      </dgm:t>
    </dgm:pt>
    <dgm:pt modelId="{C12C1DC2-D159-4B3B-A437-BDA3D792AA2B}" type="parTrans" cxnId="{0951DF45-D95A-48E0-96C3-D6834948E238}">
      <dgm:prSet/>
      <dgm:spPr/>
      <dgm:t>
        <a:bodyPr/>
        <a:lstStyle/>
        <a:p>
          <a:endParaRPr lang="en-US"/>
        </a:p>
      </dgm:t>
    </dgm:pt>
    <dgm:pt modelId="{E051B32D-FE80-49EC-9466-7A978F2708CB}" type="sibTrans" cxnId="{0951DF45-D95A-48E0-96C3-D6834948E238}">
      <dgm:prSet/>
      <dgm:spPr/>
      <dgm:t>
        <a:bodyPr/>
        <a:lstStyle/>
        <a:p>
          <a:endParaRPr lang="en-US"/>
        </a:p>
      </dgm:t>
    </dgm:pt>
    <dgm:pt modelId="{05E036CF-182F-4D5C-B881-0D95CCD9B7E7}" type="pres">
      <dgm:prSet presAssocID="{DFAF1EAD-2471-4A4A-9D92-848875946446}" presName="Name0" presStyleCnt="0">
        <dgm:presLayoutVars>
          <dgm:dir/>
          <dgm:animLvl val="lvl"/>
          <dgm:resizeHandles val="exact"/>
        </dgm:presLayoutVars>
      </dgm:prSet>
      <dgm:spPr/>
    </dgm:pt>
    <dgm:pt modelId="{5F22F5CC-7ECC-41FB-83F6-6309A57EF660}" type="pres">
      <dgm:prSet presAssocID="{061FED7D-3FFA-4E91-BFCA-1BBCA6D67648}" presName="Name8" presStyleCnt="0"/>
      <dgm:spPr/>
    </dgm:pt>
    <dgm:pt modelId="{C8839FC7-F0B9-4C2A-86BE-6ACA8E82B103}" type="pres">
      <dgm:prSet presAssocID="{061FED7D-3FFA-4E91-BFCA-1BBCA6D67648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D1BF0-925C-4BE4-B67E-C45ECCD83106}" type="pres">
      <dgm:prSet presAssocID="{061FED7D-3FFA-4E91-BFCA-1BBCA6D6764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45DF4-8FE8-4E4F-870C-8EEB5C960F4F}" type="pres">
      <dgm:prSet presAssocID="{0E064145-1E08-4DB5-ABCE-CF8CF5FF9976}" presName="Name8" presStyleCnt="0"/>
      <dgm:spPr/>
    </dgm:pt>
    <dgm:pt modelId="{85CD0D15-59E6-40CD-8104-16471B8FE0EC}" type="pres">
      <dgm:prSet presAssocID="{0E064145-1E08-4DB5-ABCE-CF8CF5FF9976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55A5B-08C8-417F-8732-D5F91032D661}" type="pres">
      <dgm:prSet presAssocID="{0E064145-1E08-4DB5-ABCE-CF8CF5FF997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25B0E-DD24-41B9-9D01-2F0F8A6C686B}" type="pres">
      <dgm:prSet presAssocID="{B8669E76-17AB-40B0-B23D-33E506EBE172}" presName="Name8" presStyleCnt="0"/>
      <dgm:spPr/>
    </dgm:pt>
    <dgm:pt modelId="{C0F46EDE-2578-481C-94BA-33492D752053}" type="pres">
      <dgm:prSet presAssocID="{B8669E76-17AB-40B0-B23D-33E506EBE172}" presName="level" presStyleLbl="node1" presStyleIdx="2" presStyleCnt="3" custLinFactNeighborX="74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C4E19-CD95-416B-B89D-C1E5774DA458}" type="pres">
      <dgm:prSet presAssocID="{B8669E76-17AB-40B0-B23D-33E506EBE17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51DF45-D95A-48E0-96C3-D6834948E238}" srcId="{DFAF1EAD-2471-4A4A-9D92-848875946446}" destId="{B8669E76-17AB-40B0-B23D-33E506EBE172}" srcOrd="2" destOrd="0" parTransId="{C12C1DC2-D159-4B3B-A437-BDA3D792AA2B}" sibTransId="{E051B32D-FE80-49EC-9466-7A978F2708CB}"/>
    <dgm:cxn modelId="{3FF3076E-ECDA-E347-AD4A-4153F09D4E9F}" type="presOf" srcId="{0E064145-1E08-4DB5-ABCE-CF8CF5FF9976}" destId="{0EC55A5B-08C8-417F-8732-D5F91032D661}" srcOrd="1" destOrd="0" presId="urn:microsoft.com/office/officeart/2005/8/layout/pyramid1"/>
    <dgm:cxn modelId="{93AB9747-CF86-3B4E-A332-05629B060C6F}" type="presOf" srcId="{0E064145-1E08-4DB5-ABCE-CF8CF5FF9976}" destId="{85CD0D15-59E6-40CD-8104-16471B8FE0EC}" srcOrd="0" destOrd="0" presId="urn:microsoft.com/office/officeart/2005/8/layout/pyramid1"/>
    <dgm:cxn modelId="{A30511AC-552C-B047-A27E-63F76D1F1010}" type="presOf" srcId="{DFAF1EAD-2471-4A4A-9D92-848875946446}" destId="{05E036CF-182F-4D5C-B881-0D95CCD9B7E7}" srcOrd="0" destOrd="0" presId="urn:microsoft.com/office/officeart/2005/8/layout/pyramid1"/>
    <dgm:cxn modelId="{3C38E8B2-CAD9-4A40-BA26-FC59F653C468}" type="presOf" srcId="{061FED7D-3FFA-4E91-BFCA-1BBCA6D67648}" destId="{197D1BF0-925C-4BE4-B67E-C45ECCD83106}" srcOrd="1" destOrd="0" presId="urn:microsoft.com/office/officeart/2005/8/layout/pyramid1"/>
    <dgm:cxn modelId="{A5BC8A2E-2438-E440-B5A1-9B2541E1D5BB}" type="presOf" srcId="{061FED7D-3FFA-4E91-BFCA-1BBCA6D67648}" destId="{C8839FC7-F0B9-4C2A-86BE-6ACA8E82B103}" srcOrd="0" destOrd="0" presId="urn:microsoft.com/office/officeart/2005/8/layout/pyramid1"/>
    <dgm:cxn modelId="{96B7F428-D1E6-4ABC-A271-E05DF87E4FB7}" srcId="{DFAF1EAD-2471-4A4A-9D92-848875946446}" destId="{0E064145-1E08-4DB5-ABCE-CF8CF5FF9976}" srcOrd="1" destOrd="0" parTransId="{37E27540-E699-4BFB-9366-B71CC87E17FB}" sibTransId="{4B46387C-DA11-4221-BF5C-288EBCE424B9}"/>
    <dgm:cxn modelId="{1DE14568-F8C3-5940-941B-AC1F222556BE}" type="presOf" srcId="{B8669E76-17AB-40B0-B23D-33E506EBE172}" destId="{5FFC4E19-CD95-416B-B89D-C1E5774DA458}" srcOrd="1" destOrd="0" presId="urn:microsoft.com/office/officeart/2005/8/layout/pyramid1"/>
    <dgm:cxn modelId="{58580DC4-03C1-4C7F-B27D-419D22669D36}" srcId="{DFAF1EAD-2471-4A4A-9D92-848875946446}" destId="{061FED7D-3FFA-4E91-BFCA-1BBCA6D67648}" srcOrd="0" destOrd="0" parTransId="{FBFF5D76-387C-46B5-B264-91AA591308CD}" sibTransId="{81B3A3F9-04B6-400A-AC6F-005046373B4D}"/>
    <dgm:cxn modelId="{F29704AE-7C38-D545-B175-9B5B19873086}" type="presOf" srcId="{B8669E76-17AB-40B0-B23D-33E506EBE172}" destId="{C0F46EDE-2578-481C-94BA-33492D752053}" srcOrd="0" destOrd="0" presId="urn:microsoft.com/office/officeart/2005/8/layout/pyramid1"/>
    <dgm:cxn modelId="{2CB3359B-5CEE-6F4B-8CBB-05C76DEC0A21}" type="presParOf" srcId="{05E036CF-182F-4D5C-B881-0D95CCD9B7E7}" destId="{5F22F5CC-7ECC-41FB-83F6-6309A57EF660}" srcOrd="0" destOrd="0" presId="urn:microsoft.com/office/officeart/2005/8/layout/pyramid1"/>
    <dgm:cxn modelId="{98DC8793-8F48-4848-A8F0-BABC763E3A98}" type="presParOf" srcId="{5F22F5CC-7ECC-41FB-83F6-6309A57EF660}" destId="{C8839FC7-F0B9-4C2A-86BE-6ACA8E82B103}" srcOrd="0" destOrd="0" presId="urn:microsoft.com/office/officeart/2005/8/layout/pyramid1"/>
    <dgm:cxn modelId="{EEF3BFBE-ACAC-724F-9662-D2F581EF0641}" type="presParOf" srcId="{5F22F5CC-7ECC-41FB-83F6-6309A57EF660}" destId="{197D1BF0-925C-4BE4-B67E-C45ECCD83106}" srcOrd="1" destOrd="0" presId="urn:microsoft.com/office/officeart/2005/8/layout/pyramid1"/>
    <dgm:cxn modelId="{915753BA-B5A8-1D4B-B39C-91387D1C658D}" type="presParOf" srcId="{05E036CF-182F-4D5C-B881-0D95CCD9B7E7}" destId="{E6745DF4-8FE8-4E4F-870C-8EEB5C960F4F}" srcOrd="1" destOrd="0" presId="urn:microsoft.com/office/officeart/2005/8/layout/pyramid1"/>
    <dgm:cxn modelId="{E1696730-85DB-2644-A542-94C7AF1AF162}" type="presParOf" srcId="{E6745DF4-8FE8-4E4F-870C-8EEB5C960F4F}" destId="{85CD0D15-59E6-40CD-8104-16471B8FE0EC}" srcOrd="0" destOrd="0" presId="urn:microsoft.com/office/officeart/2005/8/layout/pyramid1"/>
    <dgm:cxn modelId="{EF0E01FF-7928-484B-A597-79A3006BFAB7}" type="presParOf" srcId="{E6745DF4-8FE8-4E4F-870C-8EEB5C960F4F}" destId="{0EC55A5B-08C8-417F-8732-D5F91032D661}" srcOrd="1" destOrd="0" presId="urn:microsoft.com/office/officeart/2005/8/layout/pyramid1"/>
    <dgm:cxn modelId="{11A5A916-5D3E-6541-8AA2-E582EE4BBC81}" type="presParOf" srcId="{05E036CF-182F-4D5C-B881-0D95CCD9B7E7}" destId="{2B325B0E-DD24-41B9-9D01-2F0F8A6C686B}" srcOrd="2" destOrd="0" presId="urn:microsoft.com/office/officeart/2005/8/layout/pyramid1"/>
    <dgm:cxn modelId="{47B1BB18-5B59-4B46-AD3F-E35E9C7F7ED1}" type="presParOf" srcId="{2B325B0E-DD24-41B9-9D01-2F0F8A6C686B}" destId="{C0F46EDE-2578-481C-94BA-33492D752053}" srcOrd="0" destOrd="0" presId="urn:microsoft.com/office/officeart/2005/8/layout/pyramid1"/>
    <dgm:cxn modelId="{4E98CABF-4922-3B4C-B5DC-FC87CD1FDD1D}" type="presParOf" srcId="{2B325B0E-DD24-41B9-9D01-2F0F8A6C686B}" destId="{5FFC4E19-CD95-416B-B89D-C1E5774DA45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AF1EAD-2471-4A4A-9D92-84887594644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0"/>
      <dgm:spPr/>
    </dgm:pt>
    <dgm:pt modelId="{061FED7D-3FFA-4E91-BFCA-1BBCA6D67648}">
      <dgm:prSet phldrT="[Text]" phldr="1"/>
      <dgm:spPr/>
      <dgm:t>
        <a:bodyPr/>
        <a:lstStyle/>
        <a:p>
          <a:endParaRPr lang="en-US" dirty="0"/>
        </a:p>
      </dgm:t>
    </dgm:pt>
    <dgm:pt modelId="{FBFF5D76-387C-46B5-B264-91AA591308CD}" type="parTrans" cxnId="{58580DC4-03C1-4C7F-B27D-419D22669D36}">
      <dgm:prSet/>
      <dgm:spPr/>
      <dgm:t>
        <a:bodyPr/>
        <a:lstStyle/>
        <a:p>
          <a:endParaRPr lang="en-US"/>
        </a:p>
      </dgm:t>
    </dgm:pt>
    <dgm:pt modelId="{81B3A3F9-04B6-400A-AC6F-005046373B4D}" type="sibTrans" cxnId="{58580DC4-03C1-4C7F-B27D-419D22669D36}">
      <dgm:prSet/>
      <dgm:spPr/>
      <dgm:t>
        <a:bodyPr/>
        <a:lstStyle/>
        <a:p>
          <a:endParaRPr lang="en-US"/>
        </a:p>
      </dgm:t>
    </dgm:pt>
    <dgm:pt modelId="{0E064145-1E08-4DB5-ABCE-CF8CF5FF9976}">
      <dgm:prSet phldrT="[Text]" phldr="1"/>
      <dgm:spPr/>
      <dgm:t>
        <a:bodyPr/>
        <a:lstStyle/>
        <a:p>
          <a:endParaRPr lang="en-US"/>
        </a:p>
      </dgm:t>
    </dgm:pt>
    <dgm:pt modelId="{37E27540-E699-4BFB-9366-B71CC87E17FB}" type="parTrans" cxnId="{96B7F428-D1E6-4ABC-A271-E05DF87E4FB7}">
      <dgm:prSet/>
      <dgm:spPr/>
      <dgm:t>
        <a:bodyPr/>
        <a:lstStyle/>
        <a:p>
          <a:endParaRPr lang="en-US"/>
        </a:p>
      </dgm:t>
    </dgm:pt>
    <dgm:pt modelId="{4B46387C-DA11-4221-BF5C-288EBCE424B9}" type="sibTrans" cxnId="{96B7F428-D1E6-4ABC-A271-E05DF87E4FB7}">
      <dgm:prSet/>
      <dgm:spPr/>
      <dgm:t>
        <a:bodyPr/>
        <a:lstStyle/>
        <a:p>
          <a:endParaRPr lang="en-US"/>
        </a:p>
      </dgm:t>
    </dgm:pt>
    <dgm:pt modelId="{B8669E76-17AB-40B0-B23D-33E506EBE172}">
      <dgm:prSet phldrT="[Text]" phldr="1"/>
      <dgm:spPr/>
      <dgm:t>
        <a:bodyPr/>
        <a:lstStyle/>
        <a:p>
          <a:endParaRPr lang="en-US"/>
        </a:p>
      </dgm:t>
    </dgm:pt>
    <dgm:pt modelId="{C12C1DC2-D159-4B3B-A437-BDA3D792AA2B}" type="parTrans" cxnId="{0951DF45-D95A-48E0-96C3-D6834948E238}">
      <dgm:prSet/>
      <dgm:spPr/>
      <dgm:t>
        <a:bodyPr/>
        <a:lstStyle/>
        <a:p>
          <a:endParaRPr lang="en-US"/>
        </a:p>
      </dgm:t>
    </dgm:pt>
    <dgm:pt modelId="{E051B32D-FE80-49EC-9466-7A978F2708CB}" type="sibTrans" cxnId="{0951DF45-D95A-48E0-96C3-D6834948E238}">
      <dgm:prSet/>
      <dgm:spPr/>
      <dgm:t>
        <a:bodyPr/>
        <a:lstStyle/>
        <a:p>
          <a:endParaRPr lang="en-US"/>
        </a:p>
      </dgm:t>
    </dgm:pt>
    <dgm:pt modelId="{05E036CF-182F-4D5C-B881-0D95CCD9B7E7}" type="pres">
      <dgm:prSet presAssocID="{DFAF1EAD-2471-4A4A-9D92-848875946446}" presName="Name0" presStyleCnt="0">
        <dgm:presLayoutVars>
          <dgm:dir/>
          <dgm:animLvl val="lvl"/>
          <dgm:resizeHandles val="exact"/>
        </dgm:presLayoutVars>
      </dgm:prSet>
      <dgm:spPr/>
    </dgm:pt>
    <dgm:pt modelId="{5F22F5CC-7ECC-41FB-83F6-6309A57EF660}" type="pres">
      <dgm:prSet presAssocID="{061FED7D-3FFA-4E91-BFCA-1BBCA6D67648}" presName="Name8" presStyleCnt="0"/>
      <dgm:spPr/>
    </dgm:pt>
    <dgm:pt modelId="{C8839FC7-F0B9-4C2A-86BE-6ACA8E82B103}" type="pres">
      <dgm:prSet presAssocID="{061FED7D-3FFA-4E91-BFCA-1BBCA6D67648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D1BF0-925C-4BE4-B67E-C45ECCD83106}" type="pres">
      <dgm:prSet presAssocID="{061FED7D-3FFA-4E91-BFCA-1BBCA6D6764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45DF4-8FE8-4E4F-870C-8EEB5C960F4F}" type="pres">
      <dgm:prSet presAssocID="{0E064145-1E08-4DB5-ABCE-CF8CF5FF9976}" presName="Name8" presStyleCnt="0"/>
      <dgm:spPr/>
    </dgm:pt>
    <dgm:pt modelId="{85CD0D15-59E6-40CD-8104-16471B8FE0EC}" type="pres">
      <dgm:prSet presAssocID="{0E064145-1E08-4DB5-ABCE-CF8CF5FF9976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C55A5B-08C8-417F-8732-D5F91032D661}" type="pres">
      <dgm:prSet presAssocID="{0E064145-1E08-4DB5-ABCE-CF8CF5FF997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325B0E-DD24-41B9-9D01-2F0F8A6C686B}" type="pres">
      <dgm:prSet presAssocID="{B8669E76-17AB-40B0-B23D-33E506EBE172}" presName="Name8" presStyleCnt="0"/>
      <dgm:spPr/>
    </dgm:pt>
    <dgm:pt modelId="{C0F46EDE-2578-481C-94BA-33492D752053}" type="pres">
      <dgm:prSet presAssocID="{B8669E76-17AB-40B0-B23D-33E506EBE172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C4E19-CD95-416B-B89D-C1E5774DA458}" type="pres">
      <dgm:prSet presAssocID="{B8669E76-17AB-40B0-B23D-33E506EBE17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51DF45-D95A-48E0-96C3-D6834948E238}" srcId="{DFAF1EAD-2471-4A4A-9D92-848875946446}" destId="{B8669E76-17AB-40B0-B23D-33E506EBE172}" srcOrd="2" destOrd="0" parTransId="{C12C1DC2-D159-4B3B-A437-BDA3D792AA2B}" sibTransId="{E051B32D-FE80-49EC-9466-7A978F2708CB}"/>
    <dgm:cxn modelId="{62C478F7-73CF-154C-8B82-F9D9CD6E6161}" type="presOf" srcId="{B8669E76-17AB-40B0-B23D-33E506EBE172}" destId="{5FFC4E19-CD95-416B-B89D-C1E5774DA458}" srcOrd="1" destOrd="0" presId="urn:microsoft.com/office/officeart/2005/8/layout/pyramid1"/>
    <dgm:cxn modelId="{B529D5AB-ED23-8C4E-B95D-5EC8E333D54C}" type="presOf" srcId="{B8669E76-17AB-40B0-B23D-33E506EBE172}" destId="{C0F46EDE-2578-481C-94BA-33492D752053}" srcOrd="0" destOrd="0" presId="urn:microsoft.com/office/officeart/2005/8/layout/pyramid1"/>
    <dgm:cxn modelId="{69C1D51F-9188-CF4A-8B14-F61C47C06AC7}" type="presOf" srcId="{0E064145-1E08-4DB5-ABCE-CF8CF5FF9976}" destId="{0EC55A5B-08C8-417F-8732-D5F91032D661}" srcOrd="1" destOrd="0" presId="urn:microsoft.com/office/officeart/2005/8/layout/pyramid1"/>
    <dgm:cxn modelId="{CAB3A501-32D9-3246-8439-4883D2C55B1F}" type="presOf" srcId="{061FED7D-3FFA-4E91-BFCA-1BBCA6D67648}" destId="{C8839FC7-F0B9-4C2A-86BE-6ACA8E82B103}" srcOrd="0" destOrd="0" presId="urn:microsoft.com/office/officeart/2005/8/layout/pyramid1"/>
    <dgm:cxn modelId="{96B7F428-D1E6-4ABC-A271-E05DF87E4FB7}" srcId="{DFAF1EAD-2471-4A4A-9D92-848875946446}" destId="{0E064145-1E08-4DB5-ABCE-CF8CF5FF9976}" srcOrd="1" destOrd="0" parTransId="{37E27540-E699-4BFB-9366-B71CC87E17FB}" sibTransId="{4B46387C-DA11-4221-BF5C-288EBCE424B9}"/>
    <dgm:cxn modelId="{58580DC4-03C1-4C7F-B27D-419D22669D36}" srcId="{DFAF1EAD-2471-4A4A-9D92-848875946446}" destId="{061FED7D-3FFA-4E91-BFCA-1BBCA6D67648}" srcOrd="0" destOrd="0" parTransId="{FBFF5D76-387C-46B5-B264-91AA591308CD}" sibTransId="{81B3A3F9-04B6-400A-AC6F-005046373B4D}"/>
    <dgm:cxn modelId="{A0881A88-2CEB-0748-B74C-D728BE7C1B41}" type="presOf" srcId="{0E064145-1E08-4DB5-ABCE-CF8CF5FF9976}" destId="{85CD0D15-59E6-40CD-8104-16471B8FE0EC}" srcOrd="0" destOrd="0" presId="urn:microsoft.com/office/officeart/2005/8/layout/pyramid1"/>
    <dgm:cxn modelId="{3B7EC7BE-4229-7340-A2CC-00728A82DA49}" type="presOf" srcId="{061FED7D-3FFA-4E91-BFCA-1BBCA6D67648}" destId="{197D1BF0-925C-4BE4-B67E-C45ECCD83106}" srcOrd="1" destOrd="0" presId="urn:microsoft.com/office/officeart/2005/8/layout/pyramid1"/>
    <dgm:cxn modelId="{34CC296C-44AA-4C41-9539-D88D11DEE733}" type="presOf" srcId="{DFAF1EAD-2471-4A4A-9D92-848875946446}" destId="{05E036CF-182F-4D5C-B881-0D95CCD9B7E7}" srcOrd="0" destOrd="0" presId="urn:microsoft.com/office/officeart/2005/8/layout/pyramid1"/>
    <dgm:cxn modelId="{3F745330-C04D-E948-BAF5-0EBAEF949E2D}" type="presParOf" srcId="{05E036CF-182F-4D5C-B881-0D95CCD9B7E7}" destId="{5F22F5CC-7ECC-41FB-83F6-6309A57EF660}" srcOrd="0" destOrd="0" presId="urn:microsoft.com/office/officeart/2005/8/layout/pyramid1"/>
    <dgm:cxn modelId="{5C0F84B4-5106-BD4E-91AD-9F104AABE9FE}" type="presParOf" srcId="{5F22F5CC-7ECC-41FB-83F6-6309A57EF660}" destId="{C8839FC7-F0B9-4C2A-86BE-6ACA8E82B103}" srcOrd="0" destOrd="0" presId="urn:microsoft.com/office/officeart/2005/8/layout/pyramid1"/>
    <dgm:cxn modelId="{01F6E2FC-734E-8544-A2B5-C54B420003FC}" type="presParOf" srcId="{5F22F5CC-7ECC-41FB-83F6-6309A57EF660}" destId="{197D1BF0-925C-4BE4-B67E-C45ECCD83106}" srcOrd="1" destOrd="0" presId="urn:microsoft.com/office/officeart/2005/8/layout/pyramid1"/>
    <dgm:cxn modelId="{F076A316-D6F2-2A4E-BC12-86EEC5FB404C}" type="presParOf" srcId="{05E036CF-182F-4D5C-B881-0D95CCD9B7E7}" destId="{E6745DF4-8FE8-4E4F-870C-8EEB5C960F4F}" srcOrd="1" destOrd="0" presId="urn:microsoft.com/office/officeart/2005/8/layout/pyramid1"/>
    <dgm:cxn modelId="{21764D72-192C-4742-B518-2ED490DF50C5}" type="presParOf" srcId="{E6745DF4-8FE8-4E4F-870C-8EEB5C960F4F}" destId="{85CD0D15-59E6-40CD-8104-16471B8FE0EC}" srcOrd="0" destOrd="0" presId="urn:microsoft.com/office/officeart/2005/8/layout/pyramid1"/>
    <dgm:cxn modelId="{07811694-3B16-E04B-B159-EE1A98DCA62E}" type="presParOf" srcId="{E6745DF4-8FE8-4E4F-870C-8EEB5C960F4F}" destId="{0EC55A5B-08C8-417F-8732-D5F91032D661}" srcOrd="1" destOrd="0" presId="urn:microsoft.com/office/officeart/2005/8/layout/pyramid1"/>
    <dgm:cxn modelId="{2ACA8752-46A6-1744-BA34-F69D8076705D}" type="presParOf" srcId="{05E036CF-182F-4D5C-B881-0D95CCD9B7E7}" destId="{2B325B0E-DD24-41B9-9D01-2F0F8A6C686B}" srcOrd="2" destOrd="0" presId="urn:microsoft.com/office/officeart/2005/8/layout/pyramid1"/>
    <dgm:cxn modelId="{37954CB2-131F-E64E-826D-FA05A9470EC0}" type="presParOf" srcId="{2B325B0E-DD24-41B9-9D01-2F0F8A6C686B}" destId="{C0F46EDE-2578-481C-94BA-33492D752053}" srcOrd="0" destOrd="0" presId="urn:microsoft.com/office/officeart/2005/8/layout/pyramid1"/>
    <dgm:cxn modelId="{DC5A8C59-E864-3141-822F-5DCFF06666C3}" type="presParOf" srcId="{2B325B0E-DD24-41B9-9D01-2F0F8A6C686B}" destId="{5FFC4E19-CD95-416B-B89D-C1E5774DA45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CBF2E-3B60-433D-995E-722189DAC285}">
      <dsp:nvSpPr>
        <dsp:cNvPr id="0" name=""/>
        <dsp:cNvSpPr/>
      </dsp:nvSpPr>
      <dsp:spPr>
        <a:xfrm>
          <a:off x="1331655" y="12228"/>
          <a:ext cx="4471342" cy="447134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956032" y="539496"/>
        <a:ext cx="2578071" cy="3416808"/>
      </dsp:txXfrm>
    </dsp:sp>
    <dsp:sp modelId="{440AC516-8C99-437B-A525-496F4DAF7058}">
      <dsp:nvSpPr>
        <dsp:cNvPr id="0" name=""/>
        <dsp:cNvSpPr/>
      </dsp:nvSpPr>
      <dsp:spPr>
        <a:xfrm>
          <a:off x="1821405" y="0"/>
          <a:ext cx="4620506" cy="449580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132630" y="530151"/>
        <a:ext cx="2664076" cy="34354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9F11D-20AA-4E86-9E84-80B49E192FC0}">
      <dsp:nvSpPr>
        <dsp:cNvPr id="0" name=""/>
        <dsp:cNvSpPr/>
      </dsp:nvSpPr>
      <dsp:spPr>
        <a:xfrm>
          <a:off x="2743200" y="0"/>
          <a:ext cx="2743199" cy="1737254"/>
        </a:xfrm>
        <a:prstGeom prst="trapezoid">
          <a:avLst>
            <a:gd name="adj" fmla="val 789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/>
          </a:r>
          <a:br>
            <a:rPr lang="en-US" sz="4000" b="1" kern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</a:br>
          <a:r>
            <a:rPr lang="en-US" sz="4000" b="1" kern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BYO </a:t>
          </a:r>
          <a:br>
            <a:rPr lang="en-US" sz="4000" b="1" kern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</a:br>
          <a:r>
            <a:rPr lang="en-US" sz="4000" b="1" kern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Users</a:t>
          </a:r>
          <a:endParaRPr lang="en-US" sz="4000" b="0" strike="sngStrike" kern="1200" dirty="0"/>
        </a:p>
      </dsp:txBody>
      <dsp:txXfrm>
        <a:off x="2743200" y="0"/>
        <a:ext cx="2743199" cy="1737254"/>
      </dsp:txXfrm>
    </dsp:sp>
    <dsp:sp modelId="{30F034F8-BB2F-49BB-BE98-17062A35B1F8}">
      <dsp:nvSpPr>
        <dsp:cNvPr id="0" name=""/>
        <dsp:cNvSpPr/>
      </dsp:nvSpPr>
      <dsp:spPr>
        <a:xfrm>
          <a:off x="1371600" y="1737254"/>
          <a:ext cx="5486399" cy="1737254"/>
        </a:xfrm>
        <a:prstGeom prst="trapezoid">
          <a:avLst>
            <a:gd name="adj" fmla="val 789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BYO </a:t>
          </a:r>
          <a:br>
            <a:rPr lang="en-US" sz="4000" b="1" kern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</a:br>
          <a:r>
            <a:rPr lang="en-US" sz="4000" b="1" kern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Applications</a:t>
          </a:r>
          <a:endParaRPr lang="en-US" sz="4000" kern="1200" dirty="0"/>
        </a:p>
      </dsp:txBody>
      <dsp:txXfrm>
        <a:off x="2331720" y="1737254"/>
        <a:ext cx="3566160" cy="1737254"/>
      </dsp:txXfrm>
    </dsp:sp>
    <dsp:sp modelId="{7CAA145F-D33E-4502-BFF7-96106DD05A4E}">
      <dsp:nvSpPr>
        <dsp:cNvPr id="0" name=""/>
        <dsp:cNvSpPr/>
      </dsp:nvSpPr>
      <dsp:spPr>
        <a:xfrm>
          <a:off x="0" y="3474508"/>
          <a:ext cx="8229600" cy="1737254"/>
        </a:xfrm>
        <a:prstGeom prst="trapezoid">
          <a:avLst>
            <a:gd name="adj" fmla="val 7895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BYO </a:t>
          </a:r>
          <a:br>
            <a:rPr lang="en-US" sz="4000" b="1" kern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</a:br>
          <a:r>
            <a:rPr lang="en-US" sz="4000" b="1" kern="1200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rPr>
            <a:t>Virtual Machines</a:t>
          </a:r>
          <a:endParaRPr lang="en-US" sz="4000" b="0" kern="1200" dirty="0"/>
        </a:p>
      </dsp:txBody>
      <dsp:txXfrm>
        <a:off x="1440179" y="3474508"/>
        <a:ext cx="5349240" cy="1737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39FC7-F0B9-4C2A-86BE-6ACA8E82B103}">
      <dsp:nvSpPr>
        <dsp:cNvPr id="0" name=""/>
        <dsp:cNvSpPr/>
      </dsp:nvSpPr>
      <dsp:spPr>
        <a:xfrm>
          <a:off x="661111" y="0"/>
          <a:ext cx="661111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661111" y="0"/>
        <a:ext cx="661111" cy="406603"/>
      </dsp:txXfrm>
    </dsp:sp>
    <dsp:sp modelId="{85CD0D15-59E6-40CD-8104-16471B8FE0EC}">
      <dsp:nvSpPr>
        <dsp:cNvPr id="0" name=""/>
        <dsp:cNvSpPr/>
      </dsp:nvSpPr>
      <dsp:spPr>
        <a:xfrm>
          <a:off x="330555" y="406602"/>
          <a:ext cx="1322223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61944" y="406602"/>
        <a:ext cx="859445" cy="406603"/>
      </dsp:txXfrm>
    </dsp:sp>
    <dsp:sp modelId="{C0F46EDE-2578-481C-94BA-33492D752053}">
      <dsp:nvSpPr>
        <dsp:cNvPr id="0" name=""/>
        <dsp:cNvSpPr/>
      </dsp:nvSpPr>
      <dsp:spPr>
        <a:xfrm>
          <a:off x="0" y="813205"/>
          <a:ext cx="1983335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347083" y="813205"/>
        <a:ext cx="1289167" cy="4066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39FC7-F0B9-4C2A-86BE-6ACA8E82B103}">
      <dsp:nvSpPr>
        <dsp:cNvPr id="0" name=""/>
        <dsp:cNvSpPr/>
      </dsp:nvSpPr>
      <dsp:spPr>
        <a:xfrm>
          <a:off x="661111" y="0"/>
          <a:ext cx="661111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661111" y="0"/>
        <a:ext cx="661111" cy="406603"/>
      </dsp:txXfrm>
    </dsp:sp>
    <dsp:sp modelId="{85CD0D15-59E6-40CD-8104-16471B8FE0EC}">
      <dsp:nvSpPr>
        <dsp:cNvPr id="0" name=""/>
        <dsp:cNvSpPr/>
      </dsp:nvSpPr>
      <dsp:spPr>
        <a:xfrm>
          <a:off x="330555" y="406602"/>
          <a:ext cx="1322223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61944" y="406602"/>
        <a:ext cx="859445" cy="406603"/>
      </dsp:txXfrm>
    </dsp:sp>
    <dsp:sp modelId="{C0F46EDE-2578-481C-94BA-33492D752053}">
      <dsp:nvSpPr>
        <dsp:cNvPr id="0" name=""/>
        <dsp:cNvSpPr/>
      </dsp:nvSpPr>
      <dsp:spPr>
        <a:xfrm>
          <a:off x="0" y="813205"/>
          <a:ext cx="1983335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347083" y="813205"/>
        <a:ext cx="1289167" cy="4066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39FC7-F0B9-4C2A-86BE-6ACA8E82B103}">
      <dsp:nvSpPr>
        <dsp:cNvPr id="0" name=""/>
        <dsp:cNvSpPr/>
      </dsp:nvSpPr>
      <dsp:spPr>
        <a:xfrm>
          <a:off x="661111" y="0"/>
          <a:ext cx="661111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661111" y="0"/>
        <a:ext cx="661111" cy="406603"/>
      </dsp:txXfrm>
    </dsp:sp>
    <dsp:sp modelId="{85CD0D15-59E6-40CD-8104-16471B8FE0EC}">
      <dsp:nvSpPr>
        <dsp:cNvPr id="0" name=""/>
        <dsp:cNvSpPr/>
      </dsp:nvSpPr>
      <dsp:spPr>
        <a:xfrm>
          <a:off x="330555" y="406602"/>
          <a:ext cx="1322223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61944" y="406602"/>
        <a:ext cx="859445" cy="406603"/>
      </dsp:txXfrm>
    </dsp:sp>
    <dsp:sp modelId="{C0F46EDE-2578-481C-94BA-33492D752053}">
      <dsp:nvSpPr>
        <dsp:cNvPr id="0" name=""/>
        <dsp:cNvSpPr/>
      </dsp:nvSpPr>
      <dsp:spPr>
        <a:xfrm>
          <a:off x="0" y="813205"/>
          <a:ext cx="1983335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347083" y="813205"/>
        <a:ext cx="1289167" cy="4066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39FC7-F0B9-4C2A-86BE-6ACA8E82B103}">
      <dsp:nvSpPr>
        <dsp:cNvPr id="0" name=""/>
        <dsp:cNvSpPr/>
      </dsp:nvSpPr>
      <dsp:spPr>
        <a:xfrm>
          <a:off x="661111" y="0"/>
          <a:ext cx="661111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661111" y="0"/>
        <a:ext cx="661111" cy="406603"/>
      </dsp:txXfrm>
    </dsp:sp>
    <dsp:sp modelId="{85CD0D15-59E6-40CD-8104-16471B8FE0EC}">
      <dsp:nvSpPr>
        <dsp:cNvPr id="0" name=""/>
        <dsp:cNvSpPr/>
      </dsp:nvSpPr>
      <dsp:spPr>
        <a:xfrm>
          <a:off x="330555" y="406602"/>
          <a:ext cx="1322223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61944" y="406602"/>
        <a:ext cx="859445" cy="406603"/>
      </dsp:txXfrm>
    </dsp:sp>
    <dsp:sp modelId="{C0F46EDE-2578-481C-94BA-33492D752053}">
      <dsp:nvSpPr>
        <dsp:cNvPr id="0" name=""/>
        <dsp:cNvSpPr/>
      </dsp:nvSpPr>
      <dsp:spPr>
        <a:xfrm>
          <a:off x="0" y="813205"/>
          <a:ext cx="1983335" cy="406603"/>
        </a:xfrm>
        <a:prstGeom prst="trapezoid">
          <a:avLst>
            <a:gd name="adj" fmla="val 812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347083" y="813205"/>
        <a:ext cx="1289167" cy="406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5CE80-6748-8945-91AE-CDBCED6FF93C}" type="datetimeFigureOut">
              <a:rPr lang="en-US" smtClean="0"/>
              <a:t>6/24/16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93BA-57C1-5441-B2C9-A0A1CFCD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0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D7918-8A30-1A49-90A4-12D071A9FFE8}" type="datetimeFigureOut">
              <a:rPr lang="en-US" smtClean="0"/>
              <a:t>6/24/16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E74F5-ABEF-7540-8DEA-3FE41CFB1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1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icrosoft.com/blog/2015/11/17/enterprise-security-for-our-mobile-first-cloud-first-world/" TargetMode="External"/><Relationship Id="rId4" Type="http://schemas.openxmlformats.org/officeDocument/2006/relationships/hyperlink" Target="http://blogs.microsoft.com/blog/2016/02/25/enterprise-security-for-our-mobile-first-cloud-first-world-2/" TargetMode="External"/><Relationship Id="rId5" Type="http://schemas.openxmlformats.org/officeDocument/2006/relationships/hyperlink" Target="https://www.rsaconference.com/writable/presentations/file_upload/exp-w01_assume-breach-an-inside-look-at-cloud-service-provider-security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icrosoft.com/on-the-issues/2016/03/03/our-legal-brief-in-support-of-apple/" TargetMode="External"/><Relationship Id="rId4" Type="http://schemas.openxmlformats.org/officeDocument/2006/relationships/hyperlink" Target="http://www.csmonitor.com/World/Passcode/2014/1216/How-Microsoft-s-battle-with-the-Justice-Department-could-reshape-privacy-laws-video" TargetMode="External"/><Relationship Id="rId5" Type="http://schemas.openxmlformats.org/officeDocument/2006/relationships/hyperlink" Target="http://business.financialpost.com/fp-tech-desk/as-microsoft-takes-on-the-feds-in-privacy-fight-apple-and-amazon-watch-nervously" TargetMode="External"/><Relationship Id="rId6" Type="http://schemas.openxmlformats.org/officeDocument/2006/relationships/hyperlink" Target="http://www.theguardian.com/technology/2014/dec/14/privacy-is-not-dead-microsoft-lawyer-brad-smith-us-government" TargetMode="External"/><Relationship Id="rId7" Type="http://schemas.openxmlformats.org/officeDocument/2006/relationships/hyperlink" Target="http://www.irishtimes.com/business/microsoft-warns-of-risks-to-irish-operation-in-us-search-warrant-case-1.2548718" TargetMode="External"/><Relationship Id="rId8" Type="http://schemas.openxmlformats.org/officeDocument/2006/relationships/hyperlink" Target="http://www.wsj.com/articles/brad-smith-were-fighting-the-feds-over-your-email-1406674616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://social.technet.microsoft.com/wiki/contents/articles/inside-sql-azure.aspx" TargetMode="Externa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hyperlink" Target="http://gameofthrones.wikia.com/wiki/Harrenhal?file=Harrenhal.jp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CA28B0-4C0E-4F1B-9419-B7973E98DA1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66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>
                <a:solidFill>
                  <a:schemeClr val="tx1"/>
                </a:solidFill>
              </a:rPr>
              <a:t>Cloud Spaces; Dropbox; Top Azure Risks; Shadow IT; Cloud Outages</a:t>
            </a:r>
          </a:p>
          <a:p>
            <a:r>
              <a:rPr lang="en-US" sz="12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0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47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 is not</a:t>
            </a:r>
            <a:r>
              <a:rPr lang="en-US" baseline="0" dirty="0" smtClean="0"/>
              <a:t> magic – but it can help A LOT </a:t>
            </a:r>
          </a:p>
          <a:p>
            <a:endParaRPr lang="en-US" baseline="0" dirty="0" smtClean="0"/>
          </a:p>
          <a:p>
            <a:r>
              <a:rPr lang="en-US" sz="1200" dirty="0" smtClean="0"/>
              <a:t>iCloud, Dropbox, encryption,</a:t>
            </a:r>
            <a:r>
              <a:rPr lang="en-US" sz="1200" baseline="0" dirty="0" smtClean="0"/>
              <a:t> </a:t>
            </a:r>
            <a:r>
              <a:rPr lang="en-US" sz="1200" dirty="0" smtClean="0"/>
              <a:t>MFA,</a:t>
            </a:r>
            <a:r>
              <a:rPr lang="en-US" sz="1200" baseline="0" dirty="0" smtClean="0"/>
              <a:t> </a:t>
            </a:r>
            <a:r>
              <a:rPr lang="is-IS" sz="1200" dirty="0" smtClean="0"/>
              <a:t>…</a:t>
            </a:r>
            <a:endParaRPr lang="en-US" sz="1200" dirty="0" smtClean="0"/>
          </a:p>
          <a:p>
            <a:r>
              <a:rPr lang="en-US" sz="1200" dirty="0" err="1" smtClean="0"/>
              <a:t>ShellShock</a:t>
            </a:r>
            <a:r>
              <a:rPr lang="en-US" sz="1200" dirty="0" smtClean="0"/>
              <a:t> help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5B7683-78DB-4762-84A4-155C843802F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323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44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MEMBERSHIP within AAD</a:t>
            </a:r>
          </a:p>
          <a:p>
            <a:r>
              <a:rPr lang="en-US" dirty="0" smtClean="0"/>
              <a:t>http://dev-esign2.azurewebsites.net/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0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</a:t>
            </a:r>
            <a:r>
              <a:rPr lang="en-US" dirty="0" smtClean="0">
                <a:hlinkClick r:id="rId3"/>
              </a:rPr>
              <a:t>Microsoft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invests </a:t>
            </a:r>
            <a:r>
              <a:rPr lang="en-US" dirty="0" smtClean="0"/>
              <a:t>more than a billion dollars in security research and development, every year.” </a:t>
            </a:r>
            <a:r>
              <a:rPr lang="en-US" dirty="0" smtClean="0">
                <a:hlinkClick r:id="rId3"/>
              </a:rPr>
              <a:t>http://blogs.microsoft.com/blog/2015/11/17/enterprise-security-for-our-mobile-first-cloud-first-world/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azure.microsoft.com</a:t>
            </a:r>
            <a:r>
              <a:rPr lang="en-US" dirty="0" smtClean="0"/>
              <a:t>/en-us/documentation/videos/red-vs-blue-internal-security-penetration-testing-of-microsoft-azure/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“Azure Active Directory and Office 365, automatically detect when a user may have been compromised” </a:t>
            </a:r>
            <a:r>
              <a:rPr lang="en-US" dirty="0" smtClean="0">
                <a:hlinkClick r:id="rId5"/>
              </a:rPr>
              <a:t>https://www.rsaconference.com/writable/presentations/file_upload/exp-w01_assume-breach-an-inside-look-at-cloud-service-provider-security.pdf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8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64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blogs.msdn.microsoft.com</a:t>
            </a:r>
            <a:r>
              <a:rPr lang="en-US" dirty="0" smtClean="0"/>
              <a:t>/</a:t>
            </a:r>
            <a:r>
              <a:rPr lang="en-US" dirty="0" err="1" smtClean="0"/>
              <a:t>sqlsecurity</a:t>
            </a:r>
            <a:r>
              <a:rPr lang="en-US" dirty="0" smtClean="0"/>
              <a:t>/2015/05/12/recommendations-for-using-cell-level-encryption-in-azure-sql-database/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2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blogs.msdn.microsoft.com</a:t>
            </a:r>
            <a:r>
              <a:rPr lang="en-US" dirty="0" smtClean="0"/>
              <a:t>/</a:t>
            </a:r>
            <a:r>
              <a:rPr lang="en-US" dirty="0" err="1" smtClean="0"/>
              <a:t>sqlsecurity</a:t>
            </a:r>
            <a:r>
              <a:rPr lang="en-US" dirty="0" smtClean="0"/>
              <a:t>/2015/05/12/recommendations-for-using-cell-level-encryption-in-azure-sql-database/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Services are UPDATED</a:t>
            </a:r>
            <a:r>
              <a:rPr lang="en-US" baseline="0" dirty="0" smtClean="0"/>
              <a:t> ALL THE TIME w/o you having to do anything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98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2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ClaimsPrincipal.Current.Identity.Name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ClaimsPrincipal.Current.Claims.ToArray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57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83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2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Key rotation: https://</a:t>
            </a:r>
            <a:r>
              <a:rPr lang="en-US" dirty="0" err="1" smtClean="0"/>
              <a:t>msdn.microsoft.com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-us/library/mt607048.aspx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Note that the </a:t>
            </a:r>
            <a:r>
              <a:rPr lang="en-US" dirty="0" err="1" smtClean="0"/>
              <a:t>documentions</a:t>
            </a:r>
            <a:r>
              <a:rPr lang="en-US" dirty="0" smtClean="0"/>
              <a:t> lists Azure</a:t>
            </a:r>
            <a:r>
              <a:rPr lang="en-US" baseline="0" dirty="0" smtClean="0"/>
              <a:t> SQL and SQL Server *together*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79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81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49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Encryption</a:t>
            </a:r>
            <a:r>
              <a:rPr lang="en-US" b="1" baseline="0" dirty="0" smtClean="0"/>
              <a:t> *between* data centers since Snowden</a:t>
            </a:r>
            <a:endParaRPr lang="en-US" b="1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FBI vs. Apple</a:t>
            </a:r>
            <a:r>
              <a:rPr lang="en-US" sz="2000" dirty="0" smtClean="0"/>
              <a:t> </a:t>
            </a:r>
            <a:r>
              <a:rPr lang="en-US" dirty="0" smtClean="0"/>
              <a:t>(San </a:t>
            </a:r>
            <a:r>
              <a:rPr lang="en-US" dirty="0" err="1" smtClean="0"/>
              <a:t>Bernadino</a:t>
            </a:r>
            <a:r>
              <a:rPr lang="en-US" dirty="0" smtClean="0"/>
              <a:t>)</a:t>
            </a:r>
          </a:p>
          <a:p>
            <a:r>
              <a:rPr lang="en-US" dirty="0" smtClean="0">
                <a:hlinkClick r:id="rId3"/>
              </a:rPr>
              <a:t>http://blogs.microsoft.com/on-the-issues/2016/03/03/our-legal-brief-in-support-of-apple/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4"/>
              </a:rPr>
              <a:t>http://www.csmonitor.com/World/Passcode/2014/1216/How-Microsoft-s-battle-with-the-Justice-Department-could-reshape-privacy-laws-video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http://business.financialpost.com/fp-tech-desk/as-microsoft-takes-on-the-feds-in-privacy-fight-apple-and-amazon-watch-nervously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http://www.theguardian.com/technology/2014/dec/14/privacy-is-not-dead-microsoft-lawyer-brad-smith-us-government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http://www.irishtimes.com/business/microsoft-warns-of-risks-to-irish-operation-in-us-search-warrant-case-1.2548718</a:t>
            </a:r>
            <a:r>
              <a:rPr lang="en-US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Brad Smith: </a:t>
            </a:r>
            <a:r>
              <a:rPr lang="en-US" dirty="0" smtClean="0">
                <a:hlinkClick r:id="rId8"/>
              </a:rPr>
              <a:t>http://www.wsj.com/articles/brad-smith-were-fighting-the-feds-over-your-email-1406674616</a:t>
            </a:r>
            <a:r>
              <a:rPr lang="en-US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63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Services are UPDATED</a:t>
            </a:r>
            <a:r>
              <a:rPr lang="en-US" baseline="0" dirty="0" smtClean="0"/>
              <a:t> ALL THE TIME w/o you having to do anything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03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99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Subliminal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smtClean="0"/>
              <a:t>… 0.25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0B2DC-A877-45E8-B394-DCA5FA59405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0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hlinkClick r:id="rId3"/>
              </a:rPr>
              <a:t>http://www.sqlsaturday.com/71/Sessions/Details.aspx?oldsessionid=3792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Documentation example on SQL</a:t>
            </a:r>
            <a:r>
              <a:rPr lang="en-US" baseline="0" dirty="0" smtClean="0"/>
              <a:t> Always Encrypted </a:t>
            </a:r>
            <a:r>
              <a:rPr lang="en-US" dirty="0" smtClean="0"/>
              <a:t>Key rotation:  https://</a:t>
            </a:r>
            <a:r>
              <a:rPr lang="en-US" dirty="0" err="1" smtClean="0"/>
              <a:t>msdn.microsoft.com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-us/library/mt607048.aspx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Note that the </a:t>
            </a:r>
            <a:r>
              <a:rPr lang="en-US" dirty="0" err="1" smtClean="0"/>
              <a:t>documentions</a:t>
            </a:r>
            <a:r>
              <a:rPr lang="en-US" dirty="0" smtClean="0"/>
              <a:t> lists Azure</a:t>
            </a:r>
            <a:r>
              <a:rPr lang="en-US" baseline="0" dirty="0" smtClean="0"/>
              <a:t> SQL and SQL Server *together*</a:t>
            </a:r>
          </a:p>
          <a:p>
            <a:endParaRPr lang="en-US" dirty="0" smtClean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977985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9D61B-87F0-A248-996B-C02C09AD60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ClaimsPrincipal.Current.Identity.Name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ClaimsPrincipal.Current.Claims.ToArray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4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>
                <a:effectLst/>
              </a:rPr>
              <a:t>https://</a:t>
            </a:r>
            <a:r>
              <a:rPr lang="en-US" dirty="0" err="1" smtClean="0">
                <a:effectLst/>
              </a:rPr>
              <a:t>azure.microsoft.com</a:t>
            </a:r>
            <a:r>
              <a:rPr lang="en-US" dirty="0" smtClean="0">
                <a:effectLst/>
              </a:rPr>
              <a:t>/</a:t>
            </a:r>
            <a:r>
              <a:rPr lang="en-US" dirty="0" err="1" smtClean="0">
                <a:effectLst/>
              </a:rPr>
              <a:t>en</a:t>
            </a:r>
            <a:r>
              <a:rPr lang="en-US" dirty="0" smtClean="0">
                <a:effectLst/>
              </a:rPr>
              <a:t>-us/documentation/articles/virtual-machines-</a:t>
            </a:r>
            <a:r>
              <a:rPr lang="en-US" dirty="0" err="1" smtClean="0">
                <a:effectLst/>
              </a:rPr>
              <a:t>linux</a:t>
            </a:r>
            <a:r>
              <a:rPr lang="en-US" dirty="0" smtClean="0">
                <a:effectLst/>
              </a:rPr>
              <a:t>-sizes/</a:t>
            </a:r>
          </a:p>
          <a:p>
            <a:pPr fontAlgn="t"/>
            <a:r>
              <a:rPr lang="en-US" dirty="0" smtClean="0">
                <a:effectLst/>
              </a:rPr>
              <a:t>Standard_G5</a:t>
            </a:r>
            <a:r>
              <a:rPr lang="en-US" baseline="0" dirty="0" smtClean="0">
                <a:effectLst/>
              </a:rPr>
              <a:t> = </a:t>
            </a:r>
            <a:r>
              <a:rPr lang="en-US" b="1" dirty="0" smtClean="0">
                <a:effectLst/>
              </a:rPr>
              <a:t>32 cores</a:t>
            </a:r>
            <a:r>
              <a:rPr lang="en-US" b="1" baseline="0" dirty="0" smtClean="0">
                <a:effectLst/>
              </a:rPr>
              <a:t> </a:t>
            </a:r>
            <a:r>
              <a:rPr lang="en-US" baseline="0" dirty="0" smtClean="0">
                <a:effectLst/>
              </a:rPr>
              <a:t>+ </a:t>
            </a:r>
            <a:r>
              <a:rPr lang="en-US" b="1" dirty="0" smtClean="0">
                <a:effectLst/>
              </a:rPr>
              <a:t>448 </a:t>
            </a:r>
            <a:r>
              <a:rPr lang="en-US" b="1" dirty="0" err="1" smtClean="0">
                <a:effectLst/>
              </a:rPr>
              <a:t>GiB</a:t>
            </a:r>
            <a:r>
              <a:rPr lang="en-US" b="1" dirty="0" smtClean="0">
                <a:effectLst/>
              </a:rPr>
              <a:t> RAM </a:t>
            </a:r>
            <a:r>
              <a:rPr lang="en-US" dirty="0" smtClean="0">
                <a:effectLst/>
              </a:rPr>
              <a:t>+ VMs support up to </a:t>
            </a:r>
            <a:r>
              <a:rPr lang="en-US" b="1" dirty="0" smtClean="0">
                <a:effectLst/>
              </a:rPr>
              <a:t>16 TB of</a:t>
            </a:r>
            <a:r>
              <a:rPr lang="en-US" b="1" baseline="0" dirty="0" smtClean="0">
                <a:effectLst/>
              </a:rPr>
              <a:t> disk</a:t>
            </a:r>
            <a:endParaRPr lang="en-US" b="1" dirty="0" smtClean="0">
              <a:effectLst/>
            </a:endParaRPr>
          </a:p>
          <a:p>
            <a:pPr fontAlgn="t"/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81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70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0B2DC-A877-45E8-B394-DCA5FA59405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85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azure.microsoft.com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-us/documentation/articles/</a:t>
            </a:r>
            <a:r>
              <a:rPr lang="en-US" dirty="0" err="1" smtClean="0"/>
              <a:t>sql</a:t>
            </a:r>
            <a:r>
              <a:rPr lang="en-US" dirty="0" smtClean="0"/>
              <a:t>-database-monitoring-with-</a:t>
            </a:r>
            <a:r>
              <a:rPr lang="en-US" dirty="0" err="1" smtClean="0"/>
              <a:t>dmvs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2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"The largest and greatest fortress ever built in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Westeros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Harren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thought the walls of his massive castle could withstand any assault, but he did not realize that dragons could simply fly over them.”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gameofthrones.wikia.com</a:t>
            </a:r>
            <a:r>
              <a:rPr lang="en-US" dirty="0" smtClean="0"/>
              <a:t>/wiki/</a:t>
            </a:r>
            <a:r>
              <a:rPr lang="en-US" dirty="0" err="1" smtClean="0"/>
              <a:t>Harrenhal</a:t>
            </a:r>
            <a:endParaRPr lang="en-US" baseline="0" dirty="0" smtClean="0"/>
          </a:p>
          <a:p>
            <a:r>
              <a:rPr lang="en-US" dirty="0" smtClean="0">
                <a:hlinkClick r:id="rId3"/>
              </a:rPr>
              <a:t>http://gameofthrones.wikia.com/wiki/Harrenhal?file=Harrenhal.jpg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Threats Change Over Time</a:t>
            </a:r>
          </a:p>
          <a:p>
            <a:r>
              <a:rPr lang="en-US" dirty="0" smtClean="0"/>
              <a:t>The </a:t>
            </a:r>
            <a:r>
              <a:rPr lang="en-US" b="1" i="1" dirty="0" smtClean="0"/>
              <a:t>architecture</a:t>
            </a:r>
            <a:r>
              <a:rPr lang="en-US" dirty="0" smtClean="0"/>
              <a:t> of </a:t>
            </a:r>
            <a:r>
              <a:rPr lang="en-US" dirty="0" err="1" smtClean="0"/>
              <a:t>Harrenhal</a:t>
            </a:r>
            <a:r>
              <a:rPr lang="en-US" baseline="0" dirty="0" smtClean="0"/>
              <a:t> did not anticipate a world where they would need to defend airborne attack from fire-breathing dragons.</a:t>
            </a:r>
          </a:p>
          <a:p>
            <a:r>
              <a:rPr lang="en-US" baseline="0" dirty="0" smtClean="0"/>
              <a:t>The </a:t>
            </a:r>
            <a:r>
              <a:rPr lang="en-US" b="1" i="1" baseline="0" dirty="0" smtClean="0"/>
              <a:t>architecture</a:t>
            </a:r>
            <a:r>
              <a:rPr lang="en-US" baseline="0" dirty="0" smtClean="0"/>
              <a:t> of most legacy enterprise infrastructure did not anticipate a world where there is no longer a security perimeter.</a:t>
            </a:r>
            <a:endParaRPr lang="en-US" dirty="0" smtClean="0"/>
          </a:p>
          <a:p>
            <a:r>
              <a:rPr lang="en-US" dirty="0" smtClean="0"/>
              <a:t>Architect is fundamental. Hard to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E74F5-ABEF-7540-8DEA-3FE41CFB16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23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7BCF-A924-994E-88D6-748DBF2C7B07}" type="datetime1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16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4D75-012A-A945-9B11-16BA53EECB07}" type="datetime1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80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E8137-9537-8049-852C-BCA2D72976D3}" type="datetime1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32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embossed_backgroun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219" y="455414"/>
            <a:ext cx="11013281" cy="5957014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>
            <a:spLocks noGrp="1"/>
          </p:cNvSpPr>
          <p:nvPr>
            <p:ph type="pic" sz="quarter" idx="13"/>
          </p:nvPr>
        </p:nvSpPr>
        <p:spPr>
          <a:xfrm>
            <a:off x="6536531" y="3536156"/>
            <a:ext cx="4762500" cy="267890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sz="quarter" idx="14"/>
          </p:nvPr>
        </p:nvSpPr>
        <p:spPr>
          <a:xfrm>
            <a:off x="6536531" y="678656"/>
            <a:ext cx="4762500" cy="267890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sz="half" idx="15"/>
          </p:nvPr>
        </p:nvSpPr>
        <p:spPr>
          <a:xfrm>
            <a:off x="892969" y="705445"/>
            <a:ext cx="5464969" cy="5491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265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84BF-9E5F-CE4B-9ED0-0CEFAAF5941D}" type="datetime1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11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6922E91-FA2A-924F-BEE2-DFED1D9BB6EB}" type="datetime1">
              <a:rPr lang="en-US" smtClean="0"/>
              <a:t>6/24/16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5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4EE2-807C-B247-AFEA-A049C4E10F31}" type="datetime1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2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0A37-DB55-AC4C-8C3C-D4971A68C55F}" type="datetime1">
              <a:rPr lang="en-US" smtClean="0"/>
              <a:t>6/24/16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2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854F-4645-A34F-B2DE-1D465EC98DFE}" type="datetime1">
              <a:rPr lang="en-US" smtClean="0"/>
              <a:t>6/24/16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13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4438-FC7F-6D41-845C-4C37E9013F95}" type="datetime1">
              <a:rPr lang="en-US" smtClean="0"/>
              <a:t>6/24/16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67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08C6-BA58-5E4F-81ED-F37564D118C9}" type="datetime1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2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30FB3-FD79-3F43-ADD7-8485B9CB96F8}" type="datetime1">
              <a:rPr lang="en-US" smtClean="0"/>
              <a:t>6/24/16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50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D9BE6A5-F291-2E48-A916-969CF6492BE0}" type="datetime1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EAFD52C-2649-A643-ADE5-6C794BF09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resource-group-link-resources/" TargetMode="External"/><Relationship Id="rId4" Type="http://schemas.openxmlformats.org/officeDocument/2006/relationships/hyperlink" Target="http://armviz.io/#/" TargetMode="External"/><Relationship Id="rId5" Type="http://schemas.openxmlformats.org/officeDocument/2006/relationships/hyperlink" Target="https://github.com/Azure/azure-quickstart-templates" TargetMode="External"/><Relationship Id="rId6" Type="http://schemas.openxmlformats.org/officeDocument/2006/relationships/hyperlink" Target="https://portal.azure.com/" TargetMode="External"/><Relationship Id="rId7" Type="http://schemas.openxmlformats.org/officeDocument/2006/relationships/hyperlink" Target="https://azure.microsoft.com/en-us/documentation/articles/resource-group-overview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4.xml"/><Relationship Id="rId20" Type="http://schemas.openxmlformats.org/officeDocument/2006/relationships/diagramColors" Target="../diagrams/colors6.xml"/><Relationship Id="rId21" Type="http://schemas.microsoft.com/office/2007/relationships/diagramDrawing" Target="../diagrams/drawing6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diagramData" Target="../diagrams/data5.xml"/><Relationship Id="rId13" Type="http://schemas.openxmlformats.org/officeDocument/2006/relationships/diagramLayout" Target="../diagrams/layout5.xml"/><Relationship Id="rId14" Type="http://schemas.openxmlformats.org/officeDocument/2006/relationships/diagramQuickStyle" Target="../diagrams/quickStyle5.xml"/><Relationship Id="rId15" Type="http://schemas.openxmlformats.org/officeDocument/2006/relationships/diagramColors" Target="../diagrams/colors5.xml"/><Relationship Id="rId16" Type="http://schemas.microsoft.com/office/2007/relationships/diagramDrawing" Target="../diagrams/drawing5.xml"/><Relationship Id="rId17" Type="http://schemas.openxmlformats.org/officeDocument/2006/relationships/diagramData" Target="../diagrams/data6.xml"/><Relationship Id="rId18" Type="http://schemas.openxmlformats.org/officeDocument/2006/relationships/diagramLayout" Target="../diagrams/layout6.xml"/><Relationship Id="rId1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zure.microsoft.com/en-us/campaigns/azure-vs-aws/mapping/" TargetMode="External"/><Relationship Id="rId3" Type="http://schemas.openxmlformats.org/officeDocument/2006/relationships/hyperlink" Target="https://azure.microsoft.com/en-us/status/#history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hyperlink" Target="https://azure.microsoft.com/en-us/documentation/articles/sql-database-monitoring-with-dmvs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tucalculator.azurewebsites.net/" TargetMode="External"/><Relationship Id="rId3" Type="http://schemas.openxmlformats.org/officeDocument/2006/relationships/hyperlink" Target="https://azure.microsoft.com/en-us/documentation/articles/sql-database-service-tiers/#understanding-dtu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tiff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us/documentation/articles/sql-database-service-tier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ameofthrones.wikia.com/wiki/Harrenhal?file=Harrenhal.jpg" TargetMode="External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rsaconference.com/writable/presentations/file_upload/exp-w01_assume-breach-an-inside-look-at-cloud-service-provider-security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arstechnica.com/security/2014/06/aws-console-breach-leads-to-demise-of-service-with-proven-backup-plan/" TargetMode="Externa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hyperlink" Target="http://azure.microsoft.com/en-us/documentation/articles/storage-manage-access-to-resources/" TargetMode="External"/><Relationship Id="rId12" Type="http://schemas.openxmlformats.org/officeDocument/2006/relationships/hyperlink" Target="http://download.microsoft.com/download/B/6/C/B6C0A98B-D34A-417C-826E-3EA28CDFC9DD/AzureSecurityandAuditLogManagement_11132014.pdf" TargetMode="External"/><Relationship Id="rId13" Type="http://schemas.openxmlformats.org/officeDocument/2006/relationships/hyperlink" Target="https://www.rsaconference.com/writable/presentations/file_upload/exp-w01_assume-breach-an-inside-look-at-cloud-service-provider-security.pdf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sdn.microsoft.com/library/azure/dn376541.aspx" TargetMode="External"/><Relationship Id="rId4" Type="http://schemas.openxmlformats.org/officeDocument/2006/relationships/hyperlink" Target="https://msdn.microsoft.com/en-us/library/azure/dn133792.aspx" TargetMode="External"/><Relationship Id="rId5" Type="http://schemas.openxmlformats.org/officeDocument/2006/relationships/hyperlink" Target="https://msdn.microsoft.com/en-us/library/azure/ff729420.aspx" TargetMode="External"/><Relationship Id="rId6" Type="http://schemas.openxmlformats.org/officeDocument/2006/relationships/hyperlink" Target="http://azure.microsoft.com/en-us/documentation/articles/web-sites-security/" TargetMode="External"/><Relationship Id="rId7" Type="http://schemas.openxmlformats.org/officeDocument/2006/relationships/hyperlink" Target="https://security-forms.azure.com/penetration-testing/terms" TargetMode="External"/><Relationship Id="rId8" Type="http://schemas.openxmlformats.org/officeDocument/2006/relationships/hyperlink" Target="https://msdn.microsoft.com/en-us/library/azure/dn249471.aspx" TargetMode="External"/><Relationship Id="rId9" Type="http://schemas.openxmlformats.org/officeDocument/2006/relationships/hyperlink" Target="https://msdn.microsoft.com/en-us/library/azure/gg551722.aspx" TargetMode="External"/><Relationship Id="rId10" Type="http://schemas.openxmlformats.org/officeDocument/2006/relationships/hyperlink" Target="https://msdn.microsoft.com/en-us/library/azure/ee621782.aspx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role-based-access-built-in-roles/" TargetMode="External"/><Relationship Id="rId4" Type="http://schemas.openxmlformats.org/officeDocument/2006/relationships/hyperlink" Target="https://azure.microsoft.com/en-us/documentation/articles/role-based-access-control-configure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icrosoft.com/blog/2015/11/17/enterprise-security-for-our-mobile-first-cloud-first-world/" TargetMode="External"/><Relationship Id="rId4" Type="http://schemas.openxmlformats.org/officeDocument/2006/relationships/hyperlink" Target="http://blogs.microsoft.com/blog/2016/02/25/enterprise-security-for-our-mobile-first-cloud-first-world-2/" TargetMode="External"/><Relationship Id="rId5" Type="http://schemas.openxmlformats.org/officeDocument/2006/relationships/hyperlink" Target="https://en.wikipedia.org/wiki/Category:Microsoft_acquisitions" TargetMode="External"/><Relationship Id="rId6" Type="http://schemas.openxmlformats.org/officeDocument/2006/relationships/hyperlink" Target="https://en.wikipedia.org/wiki/Adallom" TargetMode="External"/><Relationship Id="rId7" Type="http://schemas.openxmlformats.org/officeDocument/2006/relationships/hyperlink" Target="http://techcrunch.com/2014/11/13/microsoft-buys-israeli-hybrid-cloud-security-startup-aorato-in-200m-deal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activedirectory.windowsazure.com/UserManagement/MultifactorVerification.aspx" TargetMode="External"/><Relationship Id="rId4" Type="http://schemas.openxmlformats.org/officeDocument/2006/relationships/hyperlink" Target="https://account.activedirectory.windowsazure.com/UserManagement/MfaSettings.aspx" TargetMode="External"/><Relationship Id="rId5" Type="http://schemas.openxmlformats.org/officeDocument/2006/relationships/hyperlink" Target="https://account.activedirectory.windowsazure.com/AppPasswords.aspx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4" Type="http://schemas.openxmlformats.org/officeDocument/2006/relationships/hyperlink" Target="http://arstechnica.com/security/2014/06/aws-console-breach-leads-to-demise-of-service-with-proven-backup-plan/" TargetMode="External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anage.windowsazure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blogs.microsoft.com/blog/2015/11/17/enterprise-security-for-our-mobile-first-cloud-first-world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azure.microsoft.com/en-us/documentation/security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zure.microsoft.com/en-us/documentation/articles/sql-database-dynamic-data-masking-get-starte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updates/public-preview-always-encrypted-for-azure-sql-database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portal.azure.com/#blade/Microsoft_Azure_Security/SecurityMenuBlade/0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TrustCenter/Compliance/" TargetMode="External"/><Relationship Id="rId4" Type="http://schemas.openxmlformats.org/officeDocument/2006/relationships/hyperlink" Target="https://news.microsoft.com/europe/2015/11/11/45283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blogs.microsoft.com/blog/2015/11/17/enterprise-security-for-our-mobile-first-cloud-first-world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t607048.aspx" TargetMode="Externa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eedback.azure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eedback.azure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0" y="366865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latin typeface="Arial" pitchFamily="34" charset="0"/>
                <a:cs typeface="Arial" pitchFamily="34" charset="0"/>
                <a:hlinkClick r:id="rId3"/>
              </a:rPr>
              <a:t>  </a:t>
            </a:r>
            <a:r>
              <a:rPr lang="en-US" dirty="0">
                <a:latin typeface="Arial" pitchFamily="34" charset="0"/>
                <a:cs typeface="Arial" pitchFamily="34" charset="0"/>
              </a:rPr>
              <a:t> </a:t>
            </a:r>
            <a:r>
              <a:rPr lang="en-US" sz="600" dirty="0">
                <a:latin typeface="Arial" pitchFamily="34" charset="0"/>
                <a:cs typeface="Arial" pitchFamily="34" charset="0"/>
              </a:rPr>
              <a:t>                                       </a:t>
            </a:r>
            <a:br>
              <a:rPr lang="en-US" sz="600" dirty="0">
                <a:latin typeface="Arial" pitchFamily="34" charset="0"/>
                <a:cs typeface="Arial" pitchFamily="34" charset="0"/>
              </a:rPr>
            </a:br>
            <a:endParaRPr lang="en-US" sz="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 rot="1562121">
            <a:off x="8123802" y="4289825"/>
            <a:ext cx="2924181" cy="2134099"/>
            <a:chOff x="918060" y="1906524"/>
            <a:chExt cx="7003385" cy="4567425"/>
          </a:xfrm>
        </p:grpSpPr>
        <p:sp>
          <p:nvSpPr>
            <p:cNvPr id="9" name="Rounded Rectangle 8"/>
            <p:cNvSpPr/>
            <p:nvPr/>
          </p:nvSpPr>
          <p:spPr>
            <a:xfrm>
              <a:off x="918060" y="1906524"/>
              <a:ext cx="7003385" cy="456742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05465" y="2060035"/>
              <a:ext cx="4428575" cy="151555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HELLO</a:t>
              </a:r>
            </a:p>
            <a:p>
              <a:pPr algn="ctr"/>
              <a:r>
                <a:rPr 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my name is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22556" y="3733495"/>
              <a:ext cx="6394394" cy="243596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9900" y="3794462"/>
              <a:ext cx="5785406" cy="23054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  <a:latin typeface="Script MT Bold" pitchFamily="66" charset="0"/>
                </a:rPr>
                <a:t>Bill </a:t>
              </a:r>
              <a:br>
                <a:rPr lang="en-US" sz="3200" dirty="0">
                  <a:solidFill>
                    <a:schemeClr val="tx2"/>
                  </a:solidFill>
                  <a:latin typeface="Script MT Bold" pitchFamily="66" charset="0"/>
                </a:rPr>
              </a:br>
              <a:r>
                <a:rPr lang="en-US" sz="3200" dirty="0">
                  <a:solidFill>
                    <a:schemeClr val="tx2"/>
                  </a:solidFill>
                  <a:latin typeface="Script MT Bold" pitchFamily="66" charset="0"/>
                </a:rPr>
                <a:t>Wilder</a:t>
              </a:r>
            </a:p>
          </p:txBody>
        </p:sp>
      </p:grpSp>
      <p:sp>
        <p:nvSpPr>
          <p:cNvPr id="14" name="Rectangle 8"/>
          <p:cNvSpPr txBox="1">
            <a:spLocks noChangeArrowheads="1"/>
          </p:cNvSpPr>
          <p:nvPr/>
        </p:nvSpPr>
        <p:spPr>
          <a:xfrm>
            <a:off x="4156758" y="3589294"/>
            <a:ext cx="3871162" cy="1746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defRPr/>
            </a:pPr>
            <a:endParaRPr lang="en-US" b="1" dirty="0"/>
          </a:p>
        </p:txBody>
      </p:sp>
      <p:sp>
        <p:nvSpPr>
          <p:cNvPr id="25" name="Rectangle 8"/>
          <p:cNvSpPr txBox="1">
            <a:spLocks noChangeArrowheads="1"/>
          </p:cNvSpPr>
          <p:nvPr/>
        </p:nvSpPr>
        <p:spPr>
          <a:xfrm>
            <a:off x="2320439" y="5864961"/>
            <a:ext cx="7543801" cy="299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defRPr/>
            </a:pPr>
            <a:r>
              <a:rPr lang="en-US" sz="2400" b="1" dirty="0" smtClean="0"/>
              <a:t>New England SQL Event</a:t>
            </a:r>
            <a:endParaRPr lang="en-US" sz="2400" b="1" dirty="0"/>
          </a:p>
          <a:p>
            <a:pPr marL="342900" indent="-342900">
              <a:lnSpc>
                <a:spcPct val="90000"/>
              </a:lnSpc>
              <a:defRPr/>
            </a:pPr>
            <a:r>
              <a:rPr lang="en-US" sz="2400" b="1" dirty="0" smtClean="0"/>
              <a:t>24-June-2016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18161" y="1618614"/>
            <a:ext cx="732424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i="1" dirty="0"/>
              <a:t>Azure SQL </a:t>
            </a:r>
            <a:r>
              <a:rPr lang="en-US" sz="6000" i="1" dirty="0" smtClean="0"/>
              <a:t>Database:</a:t>
            </a:r>
            <a:br>
              <a:rPr lang="en-US" sz="6000" i="1" dirty="0" smtClean="0"/>
            </a:br>
            <a:r>
              <a:rPr lang="en-US" sz="4800" i="1" dirty="0" smtClean="0"/>
              <a:t>Not </a:t>
            </a:r>
            <a:r>
              <a:rPr lang="en-US" sz="4800" i="1" dirty="0"/>
              <a:t>just a cloud version </a:t>
            </a:r>
            <a:r>
              <a:rPr lang="en-US" sz="4800" i="1" dirty="0" smtClean="0"/>
              <a:t/>
            </a:r>
            <a:br>
              <a:rPr lang="en-US" sz="4800" i="1" dirty="0" smtClean="0"/>
            </a:br>
            <a:r>
              <a:rPr lang="en-US" sz="4800" i="1" dirty="0" smtClean="0"/>
              <a:t>of </a:t>
            </a:r>
            <a:r>
              <a:rPr lang="en-US" sz="4800" i="1" dirty="0"/>
              <a:t>SQL Server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30497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5288280" cy="640080"/>
          </a:xfrm>
        </p:spPr>
        <p:txBody>
          <a:bodyPr>
            <a:noAutofit/>
          </a:bodyPr>
          <a:lstStyle/>
          <a:p>
            <a:r>
              <a:rPr lang="en-US" sz="3600" dirty="0" smtClean="0"/>
              <a:t>Resource Groups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6099048" cy="329184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Model based + imperative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Your DB can live with other resources, spanning regions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DB in exactly 1 RG, but there’s a </a:t>
            </a:r>
            <a:r>
              <a:rPr lang="en-US" sz="3200" dirty="0" smtClean="0">
                <a:hlinkClick r:id="rId3"/>
              </a:rPr>
              <a:t>linking mechanism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Lifecycle, monitoring, admin access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986016" y="2048256"/>
            <a:ext cx="4754880" cy="64008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ARM Templates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986016" y="2743200"/>
            <a:ext cx="4754880" cy="329184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>
                <a:hlinkClick r:id="rId4"/>
              </a:rPr>
              <a:t>http://armviz.io</a:t>
            </a:r>
            <a:r>
              <a:rPr lang="en-US" sz="3200" dirty="0" smtClean="0">
                <a:hlinkClick r:id="rId4"/>
              </a:rPr>
              <a:t>/#/</a:t>
            </a:r>
            <a:endParaRPr lang="en-US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3200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github.com/Azure/azure-quickstart-templates</a:t>
            </a:r>
            <a:endParaRPr lang="en-US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>
                <a:hlinkClick r:id="rId6"/>
              </a:rPr>
              <a:t>https://portal.azure.com/</a:t>
            </a:r>
            <a:r>
              <a:rPr lang="en-US" sz="3200" dirty="0" smtClean="0"/>
              <a:t>  </a:t>
            </a:r>
            <a:endParaRPr lang="is-IS" sz="320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0704" y="146304"/>
            <a:ext cx="10058400" cy="1609344"/>
          </a:xfrm>
        </p:spPr>
        <p:txBody>
          <a:bodyPr/>
          <a:lstStyle/>
          <a:p>
            <a:r>
              <a:rPr lang="en-US" dirty="0" smtClean="0">
                <a:hlinkClick r:id="rId7"/>
              </a:rPr>
              <a:t>ARM</a:t>
            </a:r>
            <a:r>
              <a:rPr lang="en-US" dirty="0" smtClean="0"/>
              <a:t>: Azure Resource Manager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38328" y="5069840"/>
            <a:ext cx="7616952" cy="1788160"/>
          </a:xfrm>
          <a:prstGeom prst="ellipse">
            <a:avLst/>
          </a:prstGeom>
          <a:noFill/>
          <a:ln w="984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520" y="274637"/>
            <a:ext cx="11704320" cy="80985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 dirty="0" smtClean="0"/>
              <a:t>“Bring Your Own” ____</a:t>
            </a:r>
            <a:r>
              <a:rPr lang="en-US" dirty="0" smtClean="0"/>
              <a:t> </a:t>
            </a:r>
            <a:r>
              <a:rPr lang="en-US" b="1" dirty="0" smtClean="0"/>
              <a:t>a</a:t>
            </a:r>
            <a:r>
              <a:rPr lang="en-US" dirty="0" smtClean="0"/>
              <a:t>s </a:t>
            </a:r>
            <a:r>
              <a:rPr lang="en-US" b="1" dirty="0" smtClean="0"/>
              <a:t>a</a:t>
            </a:r>
            <a:r>
              <a:rPr lang="en-US" dirty="0" smtClean="0"/>
              <a:t> </a:t>
            </a:r>
            <a:r>
              <a:rPr lang="en-US" b="1" dirty="0" smtClean="0"/>
              <a:t>S</a:t>
            </a:r>
            <a:r>
              <a:rPr lang="en-US" dirty="0" smtClean="0"/>
              <a:t>ervice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914403"/>
          <a:ext cx="8229600" cy="5211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utoShape 2" descr="data:image/png;base64,iVBORw0KGgoAAAANSUhEUgAAAJ8AAAB8CAYAAAB3y2LMAAAAGXRFWHRTb2Z0d2FyZQBBZG9iZSBJbWFnZVJlYWR5ccllPAAAUTFJREFUeNrsfQeAVOXV9nnfOzPbC11QEZAiorCCvS72GlB/azRCNJrmpxhL8sWImMQkmi9qqkajmERRY0Fjb6DGSpcuKCAgVdi+O+Xe9z/n7Xd2UcBFgXh1mNmZO3Pbc5/Tz2F3zqqFL7ow/I/+BwHqH8bUa+atJLxV7Av9fVpduPeZfsb/K/FVFcjPhdoOQA1+PlP+pIj/lvkdgf8xvQ/yY+b2wSwc34u8fYttO+/tCH+U4ysB7tDAOzwhIHagLHbgrbcfO3xz6kSrkxrff7Hp85/gALnI7bvIO7etFv865Z8aff7k8erzznE985vCPz6W90UfB/7zpvYbtp+lWj+OwkcverAYsFhbBzMZHwTEWfr1Uvh62WGWrxJ8xGoj8TGCnrkGVcANw6g7rtVNKxSrCclICFYhqoVjMQLfRHzc8TUQvwZfWwux2hWIn1GImUqCF+eKyAPN2qyVKPfFHXPigSkhFwolDBCYvRCEV+LrKyPFhOM0I369/JeDj5juNsTLKO4BLqExxg3wGNPPTjfL14ecLqZ0kIRQcA2FYkACYxQBMWI1rvNlgLBKP+jGqtCv/YVUg1rNxjP142vwfUnbuRLBNJaYjkQpMRw9FAgVywWeDiuBqEEnlV1jQHhatwBjXFgRDEyodQN8jhhIMOZQLGsgkjge007iuJdWGUg/HWluFqaPgHvaQqR2uVreLPEbiW6GJ7Wa8F+pIrBtbO3SRboP8VXNJeA84DEFrMAyH/MuoNP3mG8Nt2GwSX1PKItUaOaj51C/l8MPQ2JFfMb/a4QC4PittHar8fMr8MVIx9QOeFyzdltGnto3pR6A/k3J3Grlifh8vwbi19ZuOywj0Wa4Dy9SJV2oBP4TaKYzIDQXMPCAp5616NUyl3lAjPRZoPeiSB2dBaC5qJECeCRZSAEvDKRYrsTX9+EzMdboLbTEx+LuSAbjAR2LsGBTTM28G0Xtl/+aLpoQTLM1AYopFUHdFCPxvZGRYsAxMRB+LXa3eBmFF+Q+uhhJAh0BTl8kCTyuWIJ7IjbQYlVdRHV3cU/5MzdRoO9CejvSljE9pKgl4OFaUWDYkACsQMLpDo7UBvGmGIXrkl42nPyGnyNe7wuAVeffNFyDS/62d3dzDSxLDJYNWYyZCYy0f0HA5DMxNQKRtvdEqPTU0Tu7ON4W4LsNL+6Vhu1IJEjWYxqAXIEu4HFxG2j5oi4k06wiNOgcMJ2+J+TvGHqPtOUrQUdsotkwIJGLVzNHeiXuAMc3c/h+NmJVIhKTcJObAuAoxO1tCLpK2teEBB7tl2O8wBO5hvli3mfvrjGAE5HaV2MgCW0gBfQ+/iDtG4tEdQgwQyhD6favwbd5y414Ya6ki5PUbEcXLaGNC7rLOcR1PmYZUZOcxyRG11Bvc6vMRHnKDP3NhLqwBJSQMct8Ul+j7Qp1kaVIF0rzyqJVirrSJNGaAUlPHZUMHGsH3OinGniB3nff2PDUHumL1BRtDKYIjHtI7QvX+yiPk4EEHjE06aj4u5Wor96Gfw7Rorjma/B9hqjFUzg2QJAEyA5JfCaWSHAnas1F5FZ0QSvR5fv6QLKiYzxf6Ra+0SEvKkdGUUzJhdalJPspcczkhVXbYSExsBXtVRliQAVAWibhzVKV1KwdaPVA3kCatRnzXUMKaDymjAt9bzBrkUt9Vfki5XuBf4Noq5hLA4lUBZD7SzovAnAUvlUlPl9F+K8FHyni9xkxK4GnL5y6gGBFrbN6hfX1cWj7YoInypgXVBV5Uk0IcPqUZkJiO6HZjgAoGSVy+lpOKBEaRFKMVmUjuA2/XZUIWFWSKV3VMHJgVAWtlwbcaHFMRWQ0kyoLncVlr74hANRNABp05uYJtdGUkzeL2o7U//A5hy8IgNlIVOHfk2AnA2B7gI+iFE9wzWqKIRTLJblzrSS8KEagfXu+CGaa/WKOZuuYgDgDelavVOSZ0C4LrvQ9ApoGI9MXmwySkKn3A6Z0LFIJcnSzKAYaJbS/UTKdYWh9Y1jWA+ZUBmulM31zGEtc86BwIKR9SmgDifbR3DTG4JBWuRa58htqR0n/UzowGkgolifhKjsNABPssxwxm7c8Qe6UpAGe1vGMayUfeJw7HS/wQMe9SAdXOJIKEvNcSr5biYNnRXoXlHMFWW78flr8Sj2KdEJtWUqVAH8/IZxlrAWlVQPMTRH4agJXDBxoN5BZx4laiMcEtXEEzFnmInAil2tjiRjQWPr0HjE3vZflxqKSm6sKGdyHf55uLhv/L2Y+cqlUB5bhtKFhwAVeJMMAUlu5xDpGNCvgCX2h4z4/a+WKuFPUhNeUJYnf1u4VJYKFdnmAFGXEgAktyuh1LtKga+X+cMwGrcQsOIODadBxf1+5c8iCiFm5oG8Qox4IL9oR6n3lWizTzRMKZUBJMEa+ZBCA+ulI/PxGMu7+m8UuidvbrCj12MIo6ca6tcAzuh/zrUehIx36AnMvucA6bh3vCS+ZjltjQ4XWlIGh/PNCRxAicOxHvyb1QRAe8JhlPaFN6wCYF1uOqwPcd4IzT8OzDKg+N1atsX7lfjEPfPqZG8ODk0qgLfFIi3ViQzLyI32MXOuLTIyNlCN65mf4J6v181Fe/LmyjXWXeo9l4NLUarZf8DG4kmK1AXfi1A+dGSXd+vi4iQoYi1doPYpZwDLJMu6iq+gGWP0PtH7n5/ZFXgxHiV93cSN99UPt8xManBFj2icoPEYyfhLmgT/ux+MgYqE0PyTnqwXME7dK5xTS0hatDCQVjRFS7OoEV22R55QiqESwPqe5yPk905EgJ/5+fkQJVHoahTJ7OX+pn/SqzjnYmLj8tV64f71MWA43P1Zq2kICkIB4P2yjRAh216y6rWW9JQiqylSgHclS5Gprlzs9SfrKWNzNEmc+bf0GWtRZxhPxDBeW57kVjnKENjJAX2iwyQZC64LMxVKNuDaxVuFc2SZ2yd3lcjFmH3TaEPKBaXaIe1Z5JLzf9VlPg8iysnE2R0YtUJ+TtSv/Fuq9bKRcMWiZk/iFTChul9eCIfAEEYGnHjDlrvFdosb9YyQIsxa4vhns+RFWFTF5kviaciTH4zdrvurYLmWpVDqfnbNqzYHHjQjFGkb8WtHMhBbPYBnQsgtSaVsn0B4ndwARHDRgFKMJY00SGI2iL0xygQOpMVb0nR6zps3Z5XlMaNiYcx4TuSb677MeBz80qFwyMpphDQ4hQ4SgAUciNrL6rLpjQ60TWLcUU9a6NuyuNGqIvSm48xSYG0HknT+hDTnrAoJ4QkLoua4iHfZDtYUc3siKUtyPa4/QX2JrjF089osMUMipnGBx53EAYP1iCS1uA48NrXjmzIlbfUK5AZ2BUkyX0tvn3Cr1VnzoaIh04gYuC8Nlu7iLri+nTkxQnxkWYDHfokIO94DONCCB5Xn09D8us4TFMlrou3QjBMJLgBXO4OH6hgiFe03WuQwLahYkC5gMpRxTmSySKT3DhjMP7oy3Og6fqZyT3ibigskID7SKEJpzR24g5ZOsxH0eha9Haia8/YvohlvDfNWgdYogLwnAsCA3yQTW0mWermfWE16gnuk7W8j3GTjF3ubzcZZXdOTYSmh5JsWoH/8Fl+4lvOC+n1li7n6ln3GLFp9c/Vw9+w2+KSeViFcZgWMYiiubbZIOaEWbdICbBAhl6UaR2gY3bhh945ARIi1iYzGDcQQwL2GL2bQn+565KTwgCv2G8FxWQkeHQN8oJjWNa/dSqFauxPfG4tsXiS+QhbM14LvIsBrzAQVxPx33IhecOSaUoteynjIwmBW3Hjg12Djz6sHyrrbCitJZ6HwljAghcEW+eNXuGKMjeq4Va+V6V4VpX6HvYwQv5MchpnJCzL3nfUnkqaeGkQ3LcBPVYCb8psFFzm/zuWZCEzLkzPk1Q+YADDFDJ+8mbWOJdMw88gwu4zkI9O+S6A+0Lip10EiFAOW+MBmVobKFJ/Ct8aSKgcrW3nbgY2RNceYYzWM2935c7/NZz4lbXz9sHU3w9Zx8Xcqynd0npT9KAJokUZ0azY0rRYsQCzzuAYP58IpryX4av6k3MeG0VrqoVhFEJCz5ibwLLnwW1q6oSLKZdvtoi5fcLaHWASkaI0NuTPkqyfVCrxPOIGhVRio8dUD4ho8GWUIzpRHbUcwad24q47gnnZTOrUwR03FoGaZU4ngU7vueuPJ38M+F2wp8ZJL3MsH1wIvDMi9UBuCLW+ZcK8ykzQsbnjJBe5YXuGfA8sQdWIXau629O51ZgwC870VW7LBYAVJk5G9M7LpkALMP8sJxiIn92D5APNvaWOb5wAOd8CA80WuMHq79d1zrV4btyN+oGE6LPWM0ccfyxrgCazj5fzu29o0Nf31fZ7RWuF5fJ7rKG4Lr7ZlsHIqNS/mg1Etix8Nwvafwz2NwtRWbBT4hxBbpezYCIYwrQrtGPEWdx6xdP+OXaSPFhNmYx5Is5srgOrrBffHGuQUb595J1HqS0Dof95R80Nkh5o72NEFluAjjaNFGTN4S6MhFPsvl15T44k0wt9+R9UCoG4EO3nwr8gyGUDC7vnS/aENI8LjuFWgfZRhFTm/1Rbu57YzbydfvIiXuQUsOAc7FQifcGBxCb9/4GSVjB9oiZ073lNk3kT6blFQUif64n+/hx2fjt//zueDjW2buDrF3Omcx/5GNg3LHiIbNmAWpiEUMglaRA8/CNH4+3tr6lF5/cDl00kUhWKxTgCoo0h4/7VzmjMW7DfiFPqZuQWuYLgXe3WAxUc/aqNNgRjv19EfmmRw69d9as9yJXRMulAkUgbnoTItAFauWUZlIs0/gpeSD89nZG8XkPRo1gTGdxApWB2Y6mUGxp7pxie2E59xWeqYCP/lsZaaNuf46M4gr0xhyZBSFojv+1N/xrbPw3WntKXarfO2IewF+0GErAwHf8HD+KU83ZBBLJPXDVhKwBrz5F5q7J7/1hgnLGVdKghmFWVuXWpzS1RM6kiGE+3HusaKxEAWDeH5eLLas3RmxsLMT2cbVwjRojDhkHGxdio3OcOvCkuDiJi3MRDxM5IYAGRhXiC4ZIAa0Bjaz25VZNJa1uSdmhb0JhJYsthxBJzREWjUwibgm11DGnHXCQ2gysw2z6hxEUClgvfHVn/DPU/D50/by81WCZ9nGwk/QOiZrUuSNweF/xzdEnHPA6YIJ7rHqpo2fvBfWzlBpVHmAZPIO5ha4fq6CEK19dIz5Jk3etv1KtbxcV9/TIpiyGE3YTESRzekzOiVnnm5qLrYWfVxb8orphOdE1/pawJ3+qHFmXS+eWmuc67YKLWA2/Gh9ofr3I1sRyGy0I9SxZqMPSqlCN0rgXDOG/el1VoiD8Ot/wre+hY9MuzCfr2D7YIvpfiwfZMzTBT39j+tMZfBEsraEheeu2ZqFtwFI4YnuyBPf4MK6cV8YtC7b5PnuHhZzvrscUk/6egSLLMOdXW31Np0Y4Yt8rR8TCwW2Ok8zlGaqhIlZR55/U7jXkVceqc+yS2QVYCMwkfYZSt+jcBLJxJtDrcKEXFnhwkgi7mhf6FCUMClgQlrIZ+F3p+Ibv20bfFtmcMgIhO+594P+YFKjwFnARowGXtSCA7OJosx7zXme0dLegWxP1zN1uzH2FHkds7ysFM42cwObeE/kOXG4BqLSTSML0MjLio7AGUtMu1xMdozVa7XybFgx5lIRLMbIRteLVDjEMh7X7wnP5RKajBqQCrVO8VLuH9AgNelAjNvUHakegDm3SiW8Dteag38+3zqZlG1pfE3IMI4Rm8Dy0o58houJZOHitR5LGoU+CHjs+wy2/cLzQcPa8N0BtMvO+McWUwukbOU2rYtHkQ13maJ4k8oQcVewLbQeJvycRt/QEI7VfD+gEBCPfVv/J7fOa2m8cW1hR6oOJ9LGCGg/X04zsrk7gxAcA3Jm08AEizrj74zGD9/Od0InQGzpSfSzQFh+DMldOOHFQb0MlVithnXD6DvQ+gF3/sX6Q7nHYJoNrTWqrVfjv+N5umWUd5cYC9+UlEYmqTb2Ha0nCvcdk7wgQPs0hQIY0wm4xq1mFVAt8s3fNkCkC/WtqqCZE8F+Nr71Cq7x17ifj20p7+V59H3G8LM/DPvxPDdKXlyUeWE1YDt2WvgXBWKk3IAu0iCZSTOdBQhYw4J5ITKT2eL8lsxmBAk/Xm3dM9qppM+9Yj0W+z2mrfNQ64e50MY7VW2Jdl0lDDh1pwjJjpxcOExWFOrrfjGuQkVQi7Y6vGZbQeQhkqwxW3fr+bdM0Y1L9fFFsg6beaz437zEGgx5OqLUBRnXkQ8tNoVfUuolrXIvpYt5rhXhpFakrS0T9zZZ3QQYY8UaSx303zIVzGM+JVpVyC0063IdJSFfb0TJD4oBE+qmOBB/5tg4+LZM7C7VzX9iigT32tbmB+P9VCRf3PpRgf9m1vtcNvQsdgtE7ixXptP+wUQlTJxGA08xqdCWsXHca2BrJ3ag9blIX8tQhs084DKd5Gedy5r5Ao08m02kQ4dClS0EposEVQ2q7V+M3yTDY4mJu8MWPJYa/1GUl6FojQsB1ilr3SrgXBl+rFbqfJyBgG0DvKaGhp0ChC7Tx4+pg4smaVBwfEM+ONcpa145qxd9CrwEEK4jVQke7xgW6FxLroMHiYDnpcXpxk8mIZi7gICfrxmrfWZsGK5ysHXDbeG5mBlpR5ANP4k8N6yttHLFPyyWDez59jyrk7WjyF2y+AO48/e3w7T33vlKgfP2u1Pgku98F/r26m0f55xzvnx/a61zW5DF/CZLfgsSDQQEIHkQAg1Kv4rQZJX7beuIDQPTHoQ7YAZ+fY0xEiEvW4m7fM0YaD1PSOCu84X41MVExGALHrP8YLSfwStiLgXP/wMuy8SzzGO6Hmsn18qsaVPgwfvvg0cffhjq6+u/UuD98c93wYXnnA3de3SHKTNnwJQZM+C8b42SNwS9v7UA3BQYDSATed0h/HrjQLKiyha3KW3gYswmEynwAerXWcvvMQsy3lY6nDZS/Npnm8WuqO4kxE9XobN4tgR/M/OdpUbLYCy/zkJYdwvL77joZV5AO7HeqhXLYe7sObByxYr4Tn8Fy6NPPAm33/JrqD7uePj5uLHQobISOnSohKuuugI6dZE3PTzyyCPbVlSDVz+t2Yz5INHi2YQ9jfi1jOfnbGo2cyJb6D48PMaiPNZz0ftbeNEutYsnAcgS7y0Tu/g7S10dRF7StvAKhljr4pv8WDB4mSlfdOm+2+5w/qjRcMFFo2JRhS97mTtvAfx4zJXyQMeMGRP7jEB47/j7ofr4E+Ckk0760vbJ6N0JT2+0CRt+FzG/exhnlvXM9TM5mZJBNcGYmms/kdgmCZuyWNtwyUS+xHH45ZIE29JLJGAy8tmoSAgPgCqUI/O78otrvOTSmPEB8abf7bUQCNsrKrE1y2233SafifUG7b1Xq8/pvXv+eudXZ8AY37BmJONPpMhKJFyNimnUBDacx/R6wrpxAu1aMS3nTJ4nt6WvrvoQfAMnhIPx7WIuTLnh5j+ejPJjpQZAhvk8P18sE4m7+G+rz7bRHf9lLu+gHjf5pReVXPkSmW1rQRh4TMg49xI/nBolu04wV2fjl0kwqxfG9T/jGvKZ0Ilc+dvl+KLPpl0tbcQ1NKlNROQvdSLXq8/lDPwEcq4FfcyoEC6VaVvHcMWXLHiffuZZe0DHDK/eMVw5MSCyPJHJXDNME4/XuZbadaIt4XimU8y1xuIeDe68IodujXttJG6w0k8eAAGx6IUfesvHs/X/cb4tURczaL6MpaamFh76+3i57dPO+H9QWVmxQ/kSbR0Kcy2JuVdb44tsP1vJRLGCvBxOV4PjIl6+mw2/tveWhNfkEJcEh1GmE5Vfp8uZi+kGLJ5SBTExzfzgiPxOU2MDLJo/H+rqaqGsvBx67tEbOmqrsC2rdvmyZdDS0gL9BgxwOt4mANjW0thQD8uXLoV1a9fI9Xbboyf07tt/k9tbtHCh3M/devaEbrv0gOLSUuvHM8u0adPt62677GI/27VHd+i5+26wsaYGpkydDh98sAhKy0rhgGHD2tQJzbIRwfzKpMnw/04fIYE98amnoaGhAfr37w/HHzu8lT9x2rRp8pD3x9/da0B/NG5ag//j5SvkPqxatQpK8RiOHn6U3DcDwAULPoCCwiIoLCqEDh07WT+ujGCZyJqt3HMav6wjDiMvXc2l18d6LIKXASWiQeyu9+s24+KJXvilJ2S7WERdCpFVKJ/xgc8FgerTQqCkv1OBei07lepeLfSc8OdvaMBOe+sNeA1Pcll5GZSXV8DKlarwqc+efeHMc8+L+fDefvMtyGQykE63WH/PrrvuJq1cf7n1lz+Xnx90yCFw5DHHxj576dlnYOb06XiSC6AzAnz9unX4e2no3LkLnP3NC6BEA4sA+vAD/4RP13+K29hV3hgN9Q2QKiiA00aOgKZsBCPa0uuYc7nTxfvNbXfgxf4E/jl+PFR27Ai77d4T5rw/E9avWQN99xoIY8eNg0MOOsADXQ088ODD8M/774OevXrDXXf9BS677Hsw/b13bVbrq2+8IUEz/u8PwJ1//IP+3d1h8ssvyuPu3LUb3HTzryxICbxXX3Ot1EeHHnQwnudyq5t+5wc/hOuu+ZF8PR/BtxRvbCKA/fc/QKfKMz3RSeiO+bqfTKgMlJxusI7POXwkqI9MzvSUCYXrMyNUfxnqN5MOqd+MWLM5zFeFdDkpgaJWgksDLvC6zPvOSNdrmcV0AA6uQbYRhx/MnS2BN3DQIDj19DMs0/xrwgT4aPFip0s98TjMnzcXjj/xRBgyTF2oN159Gd55620J1oVzZsOAffZtBYJ8qfv044/h78yT2xuO1igBjUD2j3v/BuvXr4OJj/4LvqmB/MgDDyDY6uGCiy6y7Pr0E/j9ufNgxccfwxFHHwuLly6xv33wgQcjkNfC0AMPgkcenmAv+qWXfReB8450MJPPzwDsd7+7AyagmCaHMwH0zNO/Id00F48aBeuJkXEhgErgvesiNZ27dYOysjL42dhx8vs/u+kXcNGF37RunhEnnyS/f8NPfwIH7P+CPP+Xffd7MO2dt3E7t+N2Rljj6ALc9t1/+iOUlJTAD7//Xdh9t12ha9euECQS0g8oJMCEZj7TSN2P0xsRKmIGqH1wl6QAui82c56PbvxzgQcwCVlNtkJLafaSTAZ+MXg8nMI4c9Vn4I+w8n1GADOmTpVvEBB8V8mRpKzj+0sXL4KZU9+TwKM72gCPFrrIhmPWrFndNnl77D1r6hSYj6KdGO9oDTxaSkrLYO9B+8jXn6xYIUNztN3169cj++4ZE+unnn4msmVnWP7x8lZWrgKMgCOPcobG1ddcJ4FXfezxFnjG3/fzm8ZKfx8tt/zql1IkSjfM+PuQEePieOrMmfJB4Hnk0Uel6Jxw/3gJaAM848a55Ps/tMClKM9vf3e7BB7poQZ48mZBtq0+Tm3/n/hbtJSWlkhnOKkFsaB9jNTzetBwN4/E1bCweJMn3rbr4bOYj/qxTKKW/IF2R5sWtwnPMjKB55ju57c3A6UvGG850z5BrwsZLF4wH4bs74BVtf+BUFhYCF126S71O1qHQOMvBBpn0X6+YTFt2lS5NomUqZJJhO3jsg4Zy5xdYjXS7ejzFctb1z6f/c0LUV9cEntv8muv29fDq1Uvxnfem4pi8AW575d85ztt7tMNP7seJr/4AnyK27/77r9JQO6z90A45Rsj4I4FC+SFHnvjWGu8GPBc+p1L5b6ee845rX7zx9f+CE479WTJjmUIoof+Md4L+d0Z06hWfLxM/g4BlfRGI/7d8Glmdbx4tpJwaf4iX6cHV2Iq2VLJaaZz/FjO65qwKeMC132Cmj8mtf6W39w78APJ3PViyR8TwFl+7Nb5giSg8PWLLzwPa9euhX0GD7ZMs9c+g+VzX1SwaZ2uqMdsypvXyqjNKwhqREX903Xr7WfLly+HWM231h0LEPCkk1VUVMo36+vq4F7UuYaiEt9vr70lW9JjrzwRP/nVV+TG+vYfYI2Ihx962P72wQfu3+aek9427KBDYNq7b8OLzz8rwUdLj+497AkbNHCvVhEUulkN07W1DEIA0/Liy6/aIACx4MwZM8DV2pChtYe80XbB7ZFh1FrdF7G/XZa656GGvOx2JmLN0e0YMF3iCZYVxSbAJ+A2BFVVYIPVLA465ndrFzEDwvZY5q65j/QZmTYZplYD/zn08CNkLDbdksYTM12eHLpbB6EYHIaKMVmV3REM9PAXYoq3UOl2jsPPdrmsRYXf7MzwY46BXn37fS5TDhw4EMX0PDQ41sNLL7wgH7vuthsccuhh0Lufs4znzJtvwbA/7rNZZGIDbp+Mis9a+u81QIrmT/HmI9FLgOxhgNBGcdeUqdNaFbBvaiHL2vzGPXdvXVSFaV3P7k68GilvF2ONqGPeVtPL2r9Ybel8NMJzVOCl7dhRVhpkRmlU3Ua58+0YitaxEDtXl+Vl3nr63Vlo0dJFNUdHF+2dt9+WlmarrBXU2x5EnYgsRxLLmwxl5Pf7ic3w2DzH86lnnAkHH3wIpFIFNhliJYLj0UcehgVz3nf62FTnYjnyyCM2z9eTn3+hy+bqdCaO75LKX8jdYiQiGS6f6/BkbIv9nb6UirwGS4yxGPaMF9mfRClM2xLhUvX9L/nw463EraBhLvHWtf4QFyduXZ89l+zIW4218h3Q/vXgeQkB3770Mjhq+HCpq0iFed06vMizrQV83113onh+AcorKuCS730Pjjv5lM/NXDE3oBSjWs4u/mDRZl+EI445Fq645lrpWtkLmdCAevKrk+w6zz7ztHyf3BvHH3t0XFFnYFlxU8vqVassi+yjxaWpsdjkvFLjcpn0+mf+dinpxVq/2twUrihvW14nXTv7xJ1flVtnitY/y+cfeSwpNAXk5/PRwD7X7hZU2kwQa28Rf+23wlCmtxda855977YJbjz20IPSsqSlU5eucOBhh8O3Lr5EGgVSXK5RLocnH39MukL67NlHumSMsbFJO0PE0U4O64KClPzzQ8+F05bzmYC+YPb70r1jFtI/T0MmPO4EZR2SLmictsYNcsgRR8R+q1+/fjHn7qYWaZSAiorki+w2xXT//vYYn3v22c8E0oAB/e1d+Mwzm16X9o+c2uZ3I91WxGSrC9H21Cfb+ctrs2sbTArX+DxWu9wGARkj4wrjNgli/ZPzkgPjqdG2X0tgU6n8uJ7nA9LMaJa62lp46814M6PiEtL5BlmDgcBpLsbQ/fff/OyBvItHbhNat76+LgYsf5n04osw6eWXoaCoEObPnSvdLjG/E1rh/jbJ5WHY6fDD4+A779xz7E1Almxby2NPPGnF1dnnnB3X1TaxELuSr08C96UXpKN5U+G+gQg+47ah0N9jTzzVZiTl6quvgSefetqyXmTmxfnA84ZTq6Ijr9+hmaYp3DgJzvJVCzeaTF+bqT74rlRj6L2wWV7gORZSY/HuUzaLhbu+ezYmyFyYRQiH+M7IdmRwGPYzy1rt+th738ExJlux7GP5J9VmkMPXGhRr1ynGMrpYG+Lq0COORPZTeiL5DR97aIIU6xu0eCddkgyMQw4/DEW7EtNvv/lm7DdoXQnkPnsqR/cbr9tb+ZjhR7WyZK+/SUVayBn8Tp7Y27ixBm751c3qxF97XSzKAV46E62Xv9z0y5vt61/ccL10oVjm0lbuicjSFJK7CoFldL7rrrpSZliTCCa2IzCed+65sGzJRzDiG6fkdWsFr60cxEVmlNfxH1R1m/891/0/PqrCiHb8uM6OQsD9o9EGvVLchcoS3E0UMuOt/Bm69rUeeSDHmybc2CuTjmNz+gOnQ9Ly3psqtEYul6r9hkJFZQV8uGgxfPjhYiniiGnIsr33r3fZPaeQGLEX6Yaky3304YfWiChA44BENumLdEAFqZRcn1woFKojgD4yYQJkMuk22VFGULS/8Y5bb4FMOi2NoUH77CNZejqF5VB8n3Xe+cCTKTigSo3BoJCViWrkLwSM22/5jXxNDuDq6qNg4cKF8Jc//kH6166/6Rcw6lvKUUwZ0M+jKF2xfDl8uHCBPK5hBx4sj+nsc86NxXQJRLff+uu87kTugGhb5POjhdiRQBofXaAw0blLN+nY3hv1TSMuozCyoTXTL9oOpKYHfp4TqnMWhcuogC0bCoq4Jcy4BgKjDLVRWE2vn8nRBCX1HXz5BwO+keTXI4CldBw2ZYAFLi5rAJcM9NwN877+jgFcwqteSvgDkrmL7/oW7GJkvpaWtDx/FN8dtO8+sUA/rTN37hwFMGSvPfvuKYFJOtrzTz8tY71lZeXQr38/1BPXxp3z0kFdKPVJo9fNnTVLbtMsFOs8BMUm6Z2W5VDHnD7lPel/ND1p+qIet09VlVQNiF2+f8nFciPXj/u5BdCmdKoHJzwMixc5Md63X384/7xzbGDfREqmegkKvn1OCQP57EgM9izqcpQoYFDVD3VCEvn+7xr/IKV8LfpgoT05VXjzfBP3oaKy0oLLNIaM/Na4Ol4b6vdCCSohi8hNvBcBRX+q2C4Bj+K6ZrB2qACZERp8oQTsd01iwX2Ip1EErJQXRkswn+U89jMsx90YezMIxljCBow2oVBXUO0sxeE/u2EcTPjH/ZJtXnnjDdgj72LvKIs/89cM04k8F0sr1ovU6NhQCJtAECqQ5XKa+UKhBtVIhpPJBSqxgEBnmA+fBnN9w1T79ZUM4p1FA5ZntYKLXIC1ek1XAuGNW/LGPwjY0oZY2/Xy0vPPyQMiJ/KODDxrBJj+y8KxXqj/Ns8icjNNYusCWLa0I8hsnxmtO5qGksoXTOb/OiKmXoweeYmhPMZQrpsU8xpx+SBkXqcgFktUzOtKsBOwHolcmUiAx1Z99DE7JvDATRii0FcoIG8WHZj2K85XB26kWOSNijV9pO0ILd3Tz3wnjJzrRQ6TEfAYflhLKl0v61AUzOX057U3s5Vophczg5hX27Gec+q0SlbevByA7X55g0J7mtpPO/WUHQ50wgMNE46R/GmYQiiRqtstO8CBY0JfL4y80bFh5DOgGc6j2nBoQ/lFfNlM4Kv2HcY24O7NcYsVfceC9gLibbjjYxjF5vrkdjSR+9xz8lj6Dhj4mdnI26OI9Yv+JeNBvD2uBVXkgcomkio9L9Jzgm3bXOGYMPR1Rc8faEd1CfgUN7UQVFqeqJAeajDNqr2KJsZadROwFUrCG3YcK/5mVnTbEAxnOw32pMhdp9Lvzz3//B0CdK3Apw2L+NhXkTeGwRvLYIHmHNCRbqweZz8NTHC9sFXmM2VDRybe+w/8h8xzAh+rculFLG/WROs6DBM0djMx/Ok2Lmbi12iAiI9b2pH1vueI9fSxjfjGqdsv4BjEJy4ZowKcKAWIj4E1bhbTscqI2pzHfiaFPrQOZhYzUMKYsSIci9r5x/AgxQkk+PycOx913B8VAK2HoAg3bicOQq9pqZmoGNvGDgw88tf9+/FHVfjsW6NkRvJ2yXLaN2f96JGIDRkUfmNwcMaCb3RYsAk3rCb0fXvCdTUNfTGr189ZK5jh60htn8E9CICFebHd1ogQdgiw1xEzT3/z12H+yCdf9TPd0KPIDlneXhfKzRtz1TUyetDWcvc9f7MFOleNuWK7Al0ucm6RMMpjPq9ym+mmLULP4ohiYNKsFTqncg6vm3IWC0+P05Myhc+UzugwhkXOOqeNXgmUYWsr1hJg/DOCtTJMzXSf+JveNEWmh9YFrNWAOwbCtl8QzI1l2p5dfX+7517LbD/8/mWtogkT/n6/iq3efPNXznpRft6m6TCAL9dvqJFVflRtFyQCqK2t1d2pElBUXCxzMJNFxVDaoROCT/vgdMzWsh24YS+RHrflwmtCGirG0WzEsXGpRJHnlAabcEDZFbGedQkRC+LoAShWpLpp3Hn4ixWLmMk7QrdE9YYjGCeOaygJW9cY8MtYhlRVKfAxlRViaicIeGMuv1weCVWaxfL2vqKIhNGr6VxmcyGsWbVSgi6bzkBBQRIKCwrwuUBeiU4V5dKKNAOyoygHzbUbYOPqFRCkiqGgtAxSJR1kvDoUoQRVqAfNhL5o9S1fEC7aAX7kQ/1tQms6QkJZDw/hI9atk5jvNUHuFqPjcYgNChF+ThfXz2aGWKBbp3rdqXzRa05SYHIb7Hd1Wd12Br6RaEDMmjUT/v3Yo3DuuefJWti6ujqZs0epSbf94Q+ts0++JN8caL+ZyZuj55bGJlj80UeyRqVjh0ro1rEDJClvkbmx1EEQ2KGGptaCaQ+yEJXyeja3NEF6/TLI4pUKKrohCAud/ueF2MwkdAmu0EzPFNZCtuJWeJauwhJNJX+5leftrll1NyKmxsoiIZ0skGTxZAKZ2UJxXdDPJtMl0H3bTGWb/B63tbv0XcZdFgtnJu0eYrPXtkfDYsHCD+CDDz6QAX3KoPmy/XmxJpzejUxPTY2Nsri7qaERuu/SFVKplIydK0ORA0skUNymCHlyPlW0bBa+n9DuBoRItz7AC0tA5LIgSMELs3JjIb6m7hFNIYdscScQiULlC9TWr/Xx6UwW/zVltVB/8KwpEo9UfDcS0WT8mLqRrmgDfLXEepNkKpUHupQHPr9oyH8vmVDNARMmm4XrPr0aoAxcwinTY+2ZFz/mO1GiQXuKVcbiRoNrAC9gyZJlsHrVJ7BHz93x/CfUFABirFRSik1EFMBHMyH85EOIVn6Egq4OJRaXoFQVZMh8YQ4Biuv36AV8z32B9xuGP16AGEzjhnOSzTZu2AiNiTJIF3bWxmJkjYtWlq7pWCBEgowLSiDQqVZr8LcuwZ97uq1jJTKbac1zT5eToy6533PKGQxmWjbldUljgzkHpPGmhDpplOvwSmBa9ct5DpFkSH/4Cf8vB5xvPOQiLxnD+NoQFLPffx9y2QyUIxOTTkdrBckkBGhEsEwDZF4dD01vvASZNWsgQpGcq23S/lhVgZboUAqJigpIdesKiU5dgNeshfCtZyE36VHgPQdAYuhwELvtDRyNlcLiNLCmekg0tMDGwm6yHIwmXEo/n6/7CaffkYGZNbqeEre/x00/vanjJvDV4H7NxDuiKtItLewQOQ+EkbZeJVAib5AdMD3417XmZ6ZpOFcWU8C9Hs5aN5Tva1kst7MdGyLbyh9n3SHCzxR2/jgzKbK+rlZmX5N4LSsthaKiQkgg07FUEa7YDBt/exnUPv5vyK0JgaeUuKViLjluzDvn0XLU7aLV0BgtQPZD4uiUhIK+u0BR3z2hoByB+Ox4EMiebPhZAN0GAG4BEpk0BOlVsCbRFXXChMSH70jOeX6+UOt7yscn7kBk3PxZ50ErAjAZv1tlOhEJL1zCzYxWr/Oemc/ANfuBN5tBAdWFV2QRsU5zMAaKMT5kBgwprlop5Gb87E4mhs358EWo8FwGJsDvO4KZnijeUFMHc+bOhpKiIgRdERQg6KiLFCsph/oX7oXVY8YAzxYBKyxAYyHQgMNzqn0eIbIYy+Uka7muA7o+Y30ILRs+hvTU5cCLXoPiw/aGor33gfSD/weZOXOg6NYJkCvtBkXNjdAzuxqWQBdoYalYRMNYtDkv3w8/vhc3c+XnnReTyUw9WWbIDGZPt0uaDlNe+nzgFZCrAiMlUhPc9W5J6F4ttsDIJJVysL17WRvVcLFRWTuoLhiJ1vpbfvWXBZs3Oci6pMBlmFCN7rzZ70NpSRGK2UIoIoAhsyU7dIG6/z0dGh97C4LyUmBBQncJUL6OKI2Aa26CwmHdoeKQQ6H8iBMQmB1t6wupNtVuhKa570Htc88h+FZKFuVJNX450b0YxGoU2QVpKL77XhB7HwO5+hoQKPJn57pADo2X0AvF5VS6PPKQoMGY/8K3z7a1vGzTRf22hgMXVcPhp8wzL1OZOSvX1PPazGWmh4TIUksWK6VM2GbRruV+ELhEA9vx0vR38arfTJLDjiCKRR7wwMZPvXUiF4w3g54d6NyUc6k/I1tRWziqbykpLoIU6nYJAmCXbrDhx6dD0xPvIPsVSyey+m20YpszyGAZ6HLeqdDjil+jfrd5Sa5h3QqoffIeWHfnXSBW5PA3EIj4u2QJ89oaKLx9LETHXwqsoRYaMyHMynSSTmZhLF3l42vB3abhzj+htzZnu8Fp3/uJn0dwopsc5HqqmOxll1/FWk/5tokEzkltZ3ELNe7Ur4wyvxt58Trh92PIG98t2PbnF4xEPGlSiHg2iG8wGF+Z85vqGCuAjbW6rBGAue/PlDcytS8jUZtMFUBh566w8SfIeE+8C4myEqvTiVyIxkUddD7ncBj01EyoOOpM4IXlm30cvKAcioZUQ+eLrwbesQEa334DIMOkBS1QxOeeeB5SfUsABhwKybAFKkQzLMmWyD3Pmrgxg//Fpxshv+58M8QuLVS3u4S6UqU8EZv0+vC5ZwVQuQ6A16fFG/ihmdEfgWRnPehu5qanS2DHooJXksnsjF7DfNsDC8Z0tvyIQxTFmCxWihg/7WAmOQlvSK4pP1zzyQp8LIfKinJZkZcqSEGqQ2eov/ViqL3/JUiWlsiLwJQZDFHQCAP+8ieoGH5Bu/H4kvOHQe7tFRCUFsv4L082QfGDT0Cuy0Dg6QZY2JiEhZlyCiAsQ+CNIrthS2On/rWsIU+0AGWthNpFEgs42xpNJ+tDEwOMvPd9s1vHBHO6mCTUgeycNtnpb9XlEjxvOnMeclvG59UTfEVGg5+OFMYUbGG9/zkTCYjiNRDy70gH2/XxynPhFdnQek2oqxH4iPFI1KaQfRIlpZB7/QGo+duzkvGM+0CgaM6JOhj8/KvtCDx1c/R+cDqUX3KCZFVGLJMphKazToFEAsV7shAGFKWhI2v6S06wvSXwtmYrHvMZubYE2ayXrVYzDmXtQA64382Axabc2NFJerAIY/HRSaavi+1uYJjQdzgHbvKN6QOnmk7HZ/eaFH3+ZTAd0ynhPuOFwvYcMcOY8/11kgH13Hc3tyQvx84aGMrYWL54HuRamhF8xdKXl0SxV1CYhKWH9MVjLZOiUC7ZHIhEMwx57mUo7DVsm2ixy84YAtkFtWjQBKoxQHMaguP2guQtz0JY+ykCM/0RE2zPrJeU8lJ9p83eQqJ1KguMxtM1SXtQpCuEBSq0IvxsUKFittb5LAf96gHAXImcwHNSk+7DtLPZjNykgSJcp/xEGkgiVNuJuJvbYBIfaH3pIuAqPrwtR6Ua3Q28FhGmx5ywopVZ14h11IcC3IRQEbNeHfBcxb+ZnUv/ZdLN0FCzASrKK2T0IoGPZEklfDr2LGDZQuDFSSvew/oG6P/ncdsIeACf/OQMyMxcAwFa2lGkvN4Mb4bc0zMhOWICsGGn4w0Y9smG0bl4SR4y3zuu7NOtZD633IYX9krDeEnNOAmj02k3ij9Ok+e10/Bnb5nWGXZUJ3NjNo1LxbhijKHDvTlgRv/zLWTq82eYrz1nekReQoW1YHXKuLDs5rJ3XRsxYTO2Y72XfOextnYh1ufETQdfs3QBhOkWKEXWo24LBSh6E43rYNlhBwPv0FFaoPL+b0al/9i9YODdr28b4F03AuonvAWJ8hLgyEKlh+wBsL4Gsh/UAsU4UrwBit9ejCI/BY2NjS3ZXKZIbEVd7KY6k47B36pGM7oKIuEGCus71c5F12PPjTgVGliUVmVKN4zvT2Y+mJHqur9LFAlroNBnAbEG95lFM4NXTSfDdNqJaudGeOlFW+sfjGUBG73SMh2L9SKxfrlIcZut1vIqv6QFKx27rBXQ3AwmYQFN6zXW1kBFWTkkUMwlkgEEBUVQ+6dfASspQ71Ln3/SF+vroN8tD2wT4K355UVQN+FNSFSUSqkXlkbw931OgkIeQF2HyXDp4gVw6+4HwEeX/gDSmRB+8P3vFe6994DzstnchPYCH52c4XheqBFdVdYGarV/TgMw0t2JDMBU2pWQ4TfLZtrtwLQ/UIok5nx+kQ6tEZHRNGoeaqd1oCMszIFbxpqFnu/AhJ7zpXu9UcdTfZFjM0BYm+am13POpSkJr5zQxliZ3yDRsZzvFjGp6cKWFwoHaC813fW4E630wKaatfIYCHQyNEbJAqWlUPvosyh+Sp16k8lCl9EnQKLD7l/YLzll2kwYtt9geG/aDLj3gYdgSGItnPDIv4FTj0Tc+cLmRnjuyp/BDT8aC6VFRZBDZnh3/0HQOR3A6/95DXKZFhg8eDBUDRl8SyaTbT/wkfWLx3s6np8ZoWoaaVlI5vVpfQ20u0X+rXP1zBjMwA5+VvpdpMUv/VagW+xHsZCcYkJzh3PDokZsheo7km2NY1ZoMRYqluEmxmww5rkNhRdx8LtkMuG19wKI1bHGgKZ71sWAZ40Pr27VtIyVAIwc03kV/Cb8KAyws2kooSxjZD1Kj0oU4sX+z+MQ1eE5qeTaPYOwbmmBLseP3OwL/P6cebLj6fTpM6EWmTWBd/VPrr1aGYX4+X0THoXCDh2gcf5/YORHS6C5vEze/GXZLDx34VkwfMQFkPrRDVBaWCCPZdqMeTBk4J4yYZWzCN54/XUYc8Xl5M3ug4+P2gt8tCzF87IfnswnEFxVkRZz8oRpX6DKXmaSjVyXUi1KI63HaYBxzWwSdODNdlV5X9IilhfS63qakPgSMi1IiikN/EiDO9T+QdCp+yL0hk3rgXZC+J3SvUiEbwgY9tJtvWIlh8IV2Nj2X6bCK7+AWohYMi4AxC1d4SIZwnOulxQkgCfLAMWX6vCaTELdlFeBUVteumHxZCYpG6iSQeVx8aE3tWh8UA4iTUHq1m0XuPWWX8ObkydBQTKlwJygBp+BPMd77NlPgu/Ciy6GZyc+Bm/NmAG/PWYPGLpwMTST4xp/rzyXg18eMAzu+MU9IG76C+5TGrJhFnbpsSus/uQTmLt4ibzRB+47BI4/6SQ8F3TS2VX43R9urZ9vkwDEx3A8oZNVAxhq+qJy903elnnOmawGei+nP3PJhrpRjJ5Gox/0ObXQogYymVBYX1houyGBLEAJw0j7FL107kjEOmGaBjauIEZ9T+ajka4UCfW3BI9jMd+3KPw+JJFLHcrFfHsqUdIUUdvzYJMohe3MZP+264E8f/JvXCGrj51nm9B441rfS0IxGhvR1HfUQGX8XiGuv2RQN/jLPofA/Q8/bsF83gUXQdeKCjjqoAPhmst/AOefMQL2RVB07dIZunTrAh27dJSt5ErlaIRyWEgzTaQ6G0ELQ0AumQJrLvspZIqL5B1TlA1h/CFD4J8vT4dKNHzmLvgAjjvlNGhubIKfjr0JOnburEYb0DWtWQPXXX2V9nzw08yYwM39b3O9FDUagONCrQvJbkMaGPZkSiDp16ZTEf6d1kDMRMKCTIFR/U46MuCM7IikbATea7yQOg/QpPPkTHVUqJy0sUJnL/sm9LMvvCwMv67UGBQWuJFiNpMuZDoxWYewdqrTcchjMR2Y7EN9lsaV6GGON20+z8XPUXNDLVSUl0MzirokslVTUzP87Z6/wb94F/hoSA8oxf36z9A+8O131sPEN2fDmO+MhuOPO1FemCOOOAIqaZJ5x46yX3VJWanWjXWok/Y9zMlZdTlktAIE9utvvQMteOkvOHYojH1/DuRKi2VVWyqdhrXfOAhufHIqFNOIs4IUTJz4JBx40EH43SwsWLAADj+qWmY8EzsvWr4GzjvzdJg5Zw4kUkFPmXC6BY8tdZHdiAc1HM/fTNmfTRBwXBPArL5gpg1WxjCBWS90YExrFsxYRgT3PQ3ESEcFJDBzkWPDMK9tl4kWhF71lQaaKYIRXhp4ZKMlzGv9oFjO1KXmPMaLZPmgY3UFODp+xcTE8pnQ3WzZyB1PWoMzE+bdUB5bkrrBKP0df5P0veOPPgZuHXs93PWf+fDtKRuhEi/UfSsj6JDkUJJMQGWHSpg17T342Y03wYjTTpWgopstjQBrrKuH2ro6qNm4EVqam+W+d+rSDW79/Z+gz4C9pM/20aeehh+ffRT8GA2NuiApz0dJLoTnqnpBzfk/h4JcBk447Rvygr/84guyEyvt36qVK2UlnNGnKa/w5Vcmw2uTX4MUZVEDHNzeYjd/oVDKfnieRuOFWmouRtrc8VpspjXoMpH6LBspALZo0NHnLTn1t7k45gKZi2MuVM5nOg16yYKRiIlZU0Vl2dDrLeJX5rtQoKpJDUNTZyrigNZVXEYNoBvC3Wig1QW3n/I80HHmHMtl9XGmPRbPaHFsJAjLNCpvAIrcSa+9jqBpUBOEUMkvQ7AsHNwdli5ZoXRcCqmhxUslkHf85tdQgFYoMVwuk4FTzjgTnsfv33D99dCQboH9Dz1CHuOihfPh/HPOhO/+4AcyK2XpB7Nhl1/+FJoKiqR+XYDAe29oL/j+s/Ng1aKF0v/67OOPwXEIwOnvvA0dO3WS89gef/hBeP3ll2RdSKdOHeT5TSKTzps3TxoyeCQHwiYHOLd+fJHgwHh89EaxNRofMw3zWfFKFyr0mC3nmC4dgQdYBCDpPn4XS+EujmFT+5oYRrKgFpVRvJFNGMUZMdIiVNadhsL2HvFrVA3TGQMi1LpnaIqeNWsa8Bv2zUX+fkIMXOb4siE4NcLcXKGTCrIKTGfAJBJJmIUGQDKRkkZ8hkJoKO5mJyshReyM4q7/PvvChRdfClkEG8V/J058SrmD8PjIWDlo/6HQaw+VSkWTjEIU5RzBsnrdp3DqyNNhr0H94HerZ0FjLV58NEQKcPur9+oI90d7QEWSQYrqcrhKmR8+/BipA1P9L+miBLRkKilVoEuG7o77F0KX7t1hwF4DkX3pLEGHzYde+0Smxmsm7I3HMQYvxGRfxBCzyQe91kzXjM9NoX5k1QjMtNaT5IXLaUXesg6LA1CzUC7yquIlEzo9LszrJWzFZqySHmz/4NAmObjyQNNZ020r37jwdVkFtrQ8xki9puPDL0om9G6+jGF2/TrUVnACL/yKFSvlxaftHV7VH049aG94q07lQ+ainBxS+Mtf3ChLOhOpFPzr4QlwAYKReH3G1PfgotGXwOVXXiUvDE3XJP2MwnRT5yyA0vrFcHfzMghrUKWhyBWCZ1X/CjjvAwFT30DRGQTWkCFRflT1kZKRH3/sX7Brr14qzGbCe5HyZ1Z27AQ3//xG5QYSYoBtCrkZj/YMi5JVfDsZJtoPPRxP4Gg8v+NyAOPwIk1EnE1GUE7Ekz4OL8w4BOJoFEe3t4TC6Y6Ra6Oas9ZkZF870aiqpELDTII5kEW6al7/Vi6vw2bMItZsmjMVVwagXk9hH/x2jqwH/FzkbhylWoC8sZqNGDaP0JUUpiN1zJlIaT/kziC9lOYOkz+RmPqEkmb4GTLhwRXK0ic/J/WDpmXEWefIZM8506fpaQAcajash1efewbuvOM2uc7RR1dDOp0BgYw1/92XYfHRh0GqpQBC6liAB/1Jvwp4oP/J0LB6FaRMd1lde01JqpRJXYiiedLzz0HV0GFKeiAo6UZYnUXLHBl1/vuz4Pd//AusW7eeQD7QJARvzmNbJoVM1qx4o36croF5uvfeeLy4d2Q8N4w3PNiKNOtusdYqXcBIN6HRulgYOfCY3iIeQI1up9K6HFuaghfTFkICPRQx6zhr1jP6nnnkidN0qIGXi5bi83hi9WbPuDJsKG+20Om29PtFhcWSbeSQZQQGxdN/PrcOluzdFU5atFhGF4gRly1dKk8uzYDLokglVtuwYYO8mAFPyGHURUXF0NSSRvHbE+pRPxyy375wyuP3QAaBx1IJSOJ21w3shIwXQraxCc755gWQy2ZjwZ9C1CVPGl6NumWRLFaiGXQRWs1Hn3CyZK37Jk2HFP4Wif4brrsaJr/xH9qXaFsbHO29LEUmGm99fp4eZVnQA6b1KUZx0Rsay1Pra8YwUNOwfeB4BozJOdQAyOoeJFnhXEEGiL5PM9SsasHjGUwtyvAaR9lB+L0OuA6x+8QWzYwtoQOjfC1MEmkkRy8MG7oftLQ0y4TbdG0dXLYiCXXdyqSoI//fO/9RyQTDERgEPqHHjplhgKQLktU7f+EiKEFr9LAjD4S/1H8IrAH1uCABHE8EqwA4bzEeV00NgpzDvoP3lb/lss+pfjsh59sRA5KDmiYCkAguq+gAg/ruoXQ2CizI9YqgubGZPKTb1NXSvhljNnuEjbOFKJEv7rzuS77la8Uvkwzod83MCeGMlNCJamMdR0bfM+ANhWZVBsaJHtrkTuFEsO0n7PkePRdT1hpJYqlmfOMfHa/ZnuL05CsdQ6oIPibiYzKuP5mLaA31yMkhJffu3QuOPWUEpFEMUwFXZmMNXFNbAccM7ivF4ToUkc0I0t577CH1OQoNrlu7VucYkkGyD0x8/kXYtXdvgNWz4a/r5ksdL0fRKWLKwhYYf/RZ0Lh6DRQhoz1w391QXY1ADqXBAPUNdTIqRL/V3NwMDbX1kpEls7IA5i1cACf1qYQGZOcG/L3axgaoqa1Fpm2m87beLwX9vMf2UptDYbzbrRslclZvLs/VEnkOYwWeuFVsrNTQB4a1oOPAiayeGFndMowBX9i/7esovk9ZT1fNqojLGLqK2UhsShW5PU8NGc4/XXKsDDeiCG2or4cf//haKEAxTE1/SPx+/PEn8O7cD2XXgSQaGdOmz4LiogIdpYmgP1qbpI9RGDKdzsJJxx8DXdG4mFl9ODQ1J1DHQz7DE8UTjdD/hdfghDO/BVGmRTImhZ4H9O2D32uWf8+YNkP6HdOZNHx/zI9g+dp1UIsM2dTUBA1NzfAKitdz134Ehx66H1w7fCD849pvwzJc57LvXEys++ZXZXBsMevl/T0Or9dSY2gYa9OG6KyvzYXgjL6WMQaJF/7zwegbK9aIiSJnyHj6nRXRYZzZQg2y0GPkrOeXzKgbg8A1cUvOQ58Ns0Dw5Adp1M0olNaCz9136QYT//0MpFB3o04FBAbVA4ehTpeEt956yxZg0XmkLgZde3SXce2p06ZBuGY+zD7mSARWCQQU3yXGL87C6l/9AaDb3nDE0MEIpkYJ3lBbsIOG7Kec1SKUvWDImVyCxg25XgYOroJvXXIZjH/8KZh963ch+LAe7l00By54fQoceMhBqC5kKK+P2DPpejR//iMB289Sg+doNO7VpIxxoQfMGx5p0rdUWgrXyQKBTrs3mdEMvDJMPQtOJh2I/ITteMmjTPRk4HXoBF2dD17/ubh7xlcB8P8a/P7orapl4DyDzNKM/xeRwUDhsN137wEPPfYYnHzM0dKoMAkKqVQh3H/P3ajzDYfC4kKpp5Ged/ChR0q3y8GH7g+zThyOMr4EONV/RCEkOiTgksSecPqKJjCDGy669Lvw2AP/QIZr0QbMEfDeu+9Aj113h3G/+S0UFxfDaaeeJD97+203nHHVHy+FJtn5iskukrzfQbIwXc/XeGZLhq1sT+CTYikisSTgSiO2qJtBFLpUroC5FH3y+Js0K6YzadzIVZXtwkyWix34HB9Q59dUxKMgIla0ZLoxhXbCjhnpZME5WrubNnsZUDeXPMvy9eo16+9BVru8oDAF706ZBitWrICLvz3aiogMis2DBveH92Yvgoa6Whh54vEIkBLJOrvu3hNaIgb9Bu4Jf274EHLNSQhTsnEfNCPj/U+yJ0x/dwb07zsVf+lS+XvV1cNh7eq1sNvuu8EaFJu/vvkXcPvvbvlsadW4GpreWQlBxw4SeOzA3UEUVYJoWWdYdFl7plR9FcsYvK69QpoH52VLuxQozXQ6lUuyn/4s8jKeZcGRBhtnEO9PAa27CdjsmEjEUuFN0kLo+Qetb8/Fisdtqbjt/elMyPiZ1FF0fyKZuDzEH+7atStcePZZ8Ksbx0JxaYkUjXvssRucUZGG13CDZcmEdH/QxjO5LPQdMhR6rJkBIxuXQK4JgYfMRF0LeNAIw16dCtmRl8EP/+dK2G/YfnZ75551hnxsWZbz9wAo+4XOJ26XDR2G20lL1xAaKI1EjNs9+MTnfzgan3rhRa4y+XumM5ZgrjApMrmBJn9QuAxq4clZf5aIA5+wQxjzxwXIxAOv/3DO68puU6psm3+0Zpk0IL5YsSJj0zLZTHMmkywaMGCArFyj+C4xeguyTN9dyuGIKTNh0OB9Yf77C6RTmBptl3XfA05LLYMF/3sTsPIyyFFVJbXLQODt9cKrAB37wXuvv/rFr1nTaqi/9yVIdu2i7tKmFhDfvBa31aITL6KJjG1Z/cL2yHxG/xuOEJuE57cKuKvwp0C4TMsHXb4JKnNa6GnXoU4q9WfEqYxmEcO3yGu6GOkkz1AnfuZ0HaTpSeKH4YzIFcqNssV6Xt+NM1tXO1F8NgxvzWSzN6RbmqEjsh/FZek4mtCCPTK3Fjaitfu7DR/AXYfvC2tbIiiCHFw34khYeNHVECHwpPWaySHwGmDvFya1a2XbiktPgUD3oSbLGYb3hbBydwhrNkgdFQH4whbfcJuoXovVOXz2x4ZB4oNeRKsVhW6lsUVNwSvxu08ENJhQV8359cLcn2ppOmXx/BoOZuudWlvcflcBlV0caweb3/LfAyH+6YD3OdPOmdMaoPf66Z/hARAsmUxEXTp3hvvv/zv8+Xe/lV+++Kpr4eri5fDJX/8NiZIiSMmGnMoAk05zHqgimBYU5Ai8fV6ajMDbv92At/bmUVB31zPIrCWqu8SGjcAf+Bvk9jwExXwjpPEmwRunDPJ6Lu/o4DM/eBs+XWm7nuZNyPRHqTIW73QFnsjNn4ZpWRDipZL+JJ38Joi6TmO050huN/DJjOCATUBL89zKigqorCyXkQaBd1Q62wifjEAd61MurViuM1kCnYHCkPEK9yqFfZ5Z1K4iqO6ZP8KqS3+KFnMHVX9DheNnHgi5a8ZDduMGyGXSgGz9AJ73C3Y25vMvLBkg9+FPVNo+MH7rNeaAaOKGLL/RUd6+2Tpc3+UC8ZkUVucj/Y7JLq6jcaWZm9jHTYKv59ppm+n/FAXIfi2lxcVyqrnsTkWp9ZRQ8Mk8WHPyqcA7dow1f6QSgWQFgwET/gVFfQ5qN+CtvvlbUPfnf6O4LVfbQoBDlwjEQ29DLh3iA4FHvf/CaBeyR7b093ekRqAThcwfhPFW7zI9X6L8aIQL/Ici38nsohGx5AFvQraNGRuntkAdVFm0ZC7O3JYHiTdKOpcLH0pnMjI/L0sXl3TN5iaA3QdDp99eD1FNrdZhI3sVww0hzPvGSbD6vp+2i0m47PyhUHvXc5CgcRB091BMuBDF+u3/QB0vkL49yuGLcrkHtwZ4Oxrz+V+sxvfHIhNWq6bjjvl8kesPLfQtsfypSr67JfJGOelyRxSvbJz04X1WDfBnMF/PtVO3MPojioKAN1EpJXUuoGZBkgGTKUiUVULmuT/Bhmt+BUF5uaxys40YQ9S96puh7Kje0PPam6F4vxO3GBAb/n4DrPvNH4ClCyEoKtQNthF4lD7/mx9Drno05BpqZWpVRt0cu2wt+BKwYy4UxpqM17YKH1eg4j2SMSHFMUTgtVrzR7WKVuG9COLDjT0g1qiewlKvW/plHxzeKM1hGF3e1NzyB2bbzCmER3WfQuLE70EHvEHqbvk/EDTFIBHIdRCdEFQkoPG9VTD/5HOgsKordD33fCgcdACU7b+pIYVZaJj8MNS//QrU/uNxEE3UYBwt56KECgshwCCVBiDgHX0xAq9OhuEoCwbB9z+4f2u2+jh3UObL3zeyiqmS+iggNmRyenorQuKsjf4p+gUex1LlKGav4WoTI3tE3k58ScznMeAryHhHFyMDUTPwVFI1D6IEhAQChK2YDRsuPx/EGoFgSaFeFni7gvtPafgZRCeKSJSTCNQQyk8eIumdWuA2PD0D0LyWTcRZsgA4FYIHKj1LuknRemYFTcDvfwxyuwyCXGOdDOUR+DKZ7MuoBx73hW6ynQR8+RvuhX/3wm1W63noQzRAzapL8fxTKKhG63D4EDXmU0Wg7QO+3ddM+aJEuLKwINmDmkSSCKY6CirWoTw7XlCEN1QOGm64ADIvzAZeWqqaCZm2JgJsnh/Tvk6mC5Jl0009OEb1w1YRcrMOa0Ad87CeIG55HPU6BiGlTGlRi/roJ+SuxEfzFzmwHVXsft6yVD8m7wTHsmtLOrsiFGxX01woEsh8VGYZNkGAFnHJLf+Gkm9MQDF8I4gVzVTTCEz3ajbja80gbub1w9YdY6RzlFL3mSw7TENUlIXkzddB7rhLIazbKDtnhbpACa3bFQjevijn01/0wHZW8O1sy26ZdHplFIY9yKeXSkaqZUgQylYVHEUrHzoCyp+5EMKnfg8tD90LYuZaEDSTA0W04IFjuoBbVmahLnaJ0mhgoIjtUwzs5NMBzr0W0iIF0YZ1yHohqn1ZmYyby2ZXoIExJJlIpNvjoHZWsesas0Dr5uV2RkhbCtr2J3aVoaHarb0ccH5MYWGBrNWg/D+q9SUxLKM+NMClAK3UwiJksHqAKU9DbtEciBYtQAHZCDDrIwRUiyw2ojFXwfGDZags2O8AYFVHQjj0JIgaGyFqaYIom5W5hOROkTpeNvsJ7kMv3F6W/I5Epf379pE3QQn1iP4afDsn+IQeyie7GjAYh797AxXvGB0wSeAjEOpaDnJA0xSiBDUZChLqoWKQeiqAMu8jOZkP2ZMs2lwGokxaps+TiJXJAvgaDQsaqfpQGIUXIeNlCOzUqLyslHq/lHwh8H0tdrfhcn4fBEE7RBzIjbJhYw18+ukGWLZi5VgRRXciKy1BHayAOlElU8oKltnOXLVYY7qzQWzauyGAPH+naogU2pJNWdWnjYtMJvPD3Xbt/qfSkhLZE2buvPntdn6+Bt+2Al7v9g0emY73KQTZ8ccOX7Vu/aeF78+ddzMy9E9aSF9DoBD4qPCbBar3S9JYs4yD6wqox81wVQds6kAi3YWV6lmI+zPZzJQojM6vKC9bhdumYmFKP8xBOw4D+Bp8OwDwNGqoE08pitSODz70r66ffLKy68qVqxZs3LD+ugMOOmTkwEEDDwllh4SMZkuuJgAkeKyEgDEWa3ypHnr2HQJ31arVy6ZNnfLqqpUr3+/WbZfjOnTsUFdRUVmHrFfXoYN8RmUSSFej5NG0BuTX4NtJgcdR5JavXbuu06rVqzutXr2m0xp8XrN2TcdPVq7svHbVqtIPFy16LZNJv3j8Safs26t3rz4VHTr26NKlS1fpHknn9NgI51yxM9GYKpFcu27dssWLFs99643XZzfW14sEKpLFxcW7IFAb8HcLmpubC1tamoubmppKGxub6hsbK8pbOqTrs9lsQ4fKCgJj09Yw4tfga2+Kav9phQIZLEQ8ZAsLC1tKSkqaysrLUygWEwgcJKsgrK2pKUmn0xWvvfrK0ldyucXIZjnUC8M+/fpVdu/RvVMUMeEnGZNux5ES582etXzDxo0ZtJYTSUQc/pMqKi4KCwuLMuUVFbSdxtLSskbcZnNhUVELArIF9yFTUFCQwbVzqGfm8Hgjxpj4mvl2zoUubP1uu/ZoKisrXd+lS+eS+vrdympqavBRW15bW1uKj7L6+jp6LmlsaChpbGwsQDCmams2NiNLrkR9jlOdBTmYOeMCRbJAMAsEUdizZ09RUFjYSIAqLi5pKS0rbSaAE+BKS0ubvAf93VhSXNyMAG3GZwRjUQ4Nkq3WAb8G346zhFq80WPdkUccxhoaGgMUiYnGpuZUc3NTqqUljc/NqXQ6k0JQFCA7JhF0CbRcE8h23DRfZxKALEIAholEMpdKJbPIYtlUKpVRzJbKFhZIhssSwPD9HD5HCxYuatfJY/9fgAEANZIbPTqtlKYAAAAASUVORK5CYII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307441" y="3217301"/>
            <a:ext cx="1883255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2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PaaS</a:t>
            </a:r>
            <a:r>
              <a:rPr 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 pitchFamily="2" charset="2"/>
              </a:rPr>
              <a:t>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23956" y="4975691"/>
            <a:ext cx="1883255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2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IaaS</a:t>
            </a:r>
            <a:r>
              <a:rPr 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 pitchFamily="2" charset="2"/>
              </a:rPr>
              <a:t>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423821" y="1838556"/>
            <a:ext cx="1883255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2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SaaS</a:t>
            </a:r>
            <a:r>
              <a:rPr 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 pitchFamily="2" charset="2"/>
              </a:rPr>
              <a:t></a:t>
            </a:r>
          </a:p>
        </p:txBody>
      </p:sp>
    </p:spTree>
    <p:extLst>
      <p:ext uri="{BB962C8B-B14F-4D97-AF65-F5344CB8AC3E}">
        <p14:creationId xmlns:p14="http://schemas.microsoft.com/office/powerpoint/2010/main" val="189090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902785"/>
              </p:ext>
            </p:extLst>
          </p:nvPr>
        </p:nvGraphicFramePr>
        <p:xfrm>
          <a:off x="1300481" y="1076959"/>
          <a:ext cx="9530078" cy="5781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240"/>
                <a:gridCol w="3063240"/>
                <a:gridCol w="3403598"/>
              </a:tblGrid>
              <a:tr h="1781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Public</a:t>
                      </a:r>
                      <a:r>
                        <a:rPr lang="en-US" sz="3600" baseline="0" dirty="0" smtClean="0"/>
                        <a:t> Cloud Data Center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Your Company Data Center</a:t>
                      </a:r>
                      <a:endParaRPr lang="en-US" sz="3600" dirty="0"/>
                    </a:p>
                  </a:txBody>
                  <a:tcPr/>
                </a:tc>
              </a:tr>
              <a:tr h="1249245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Public Cloud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49245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Hybrid Cloud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500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Private Cloud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1" y="-205282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Public </a:t>
            </a:r>
            <a:r>
              <a:rPr lang="en-US" dirty="0" smtClean="0">
                <a:sym typeface="Wingdings" pitchFamily="2" charset="2"/>
              </a:rPr>
              <a:t> Hybrid  Private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5026151" y="2818182"/>
          <a:ext cx="1983335" cy="1219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920105"/>
              </p:ext>
            </p:extLst>
          </p:nvPr>
        </p:nvGraphicFramePr>
        <p:xfrm>
          <a:off x="7618476" y="5459171"/>
          <a:ext cx="1983335" cy="1219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/>
          </p:nvPr>
        </p:nvGraphicFramePr>
        <p:xfrm>
          <a:off x="5026151" y="4037991"/>
          <a:ext cx="1983335" cy="1219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>
            <p:extLst/>
          </p:nvPr>
        </p:nvGraphicFramePr>
        <p:xfrm>
          <a:off x="7618476" y="4037991"/>
          <a:ext cx="1983335" cy="1219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6" name="Left-Right Arrow 5"/>
          <p:cNvSpPr/>
          <p:nvPr/>
        </p:nvSpPr>
        <p:spPr>
          <a:xfrm>
            <a:off x="7047141" y="4481434"/>
            <a:ext cx="736878" cy="3684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8844280"/>
          </a:xfrm>
        </p:spPr>
        <p:txBody>
          <a:bodyPr>
            <a:normAutofit/>
          </a:bodyPr>
          <a:lstStyle/>
          <a:p>
            <a:r>
              <a:rPr lang="en-US" dirty="0" smtClean="0"/>
              <a:t>Connection String</a:t>
            </a:r>
          </a:p>
          <a:p>
            <a:r>
              <a:rPr lang="en-US" dirty="0" smtClean="0"/>
              <a:t>Securing SQL</a:t>
            </a:r>
          </a:p>
          <a:p>
            <a:r>
              <a:rPr lang="en-US" dirty="0" smtClean="0"/>
              <a:t>Tools for access</a:t>
            </a:r>
          </a:p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DMV</a:t>
            </a:r>
          </a:p>
          <a:p>
            <a:r>
              <a:rPr lang="en-US" dirty="0" smtClean="0"/>
              <a:t>Other data stores</a:t>
            </a:r>
          </a:p>
          <a:p>
            <a:r>
              <a:rPr lang="en-US" dirty="0" smtClean="0"/>
              <a:t>Reporting</a:t>
            </a:r>
          </a:p>
          <a:p>
            <a:r>
              <a:rPr lang="en-US" dirty="0" smtClean="0"/>
              <a:t>Compliance</a:t>
            </a:r>
          </a:p>
          <a:p>
            <a:r>
              <a:rPr lang="en-US" dirty="0">
                <a:hlinkClick r:id="rId2"/>
              </a:rPr>
              <a:t>https://azure.microsoft.com/en-us/campaigns/azure-vs-aws/mapping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Resource Groups &amp; DevOps</a:t>
            </a:r>
          </a:p>
          <a:p>
            <a:r>
              <a:rPr lang="en-US" dirty="0" smtClean="0"/>
              <a:t>Tools to access</a:t>
            </a:r>
          </a:p>
          <a:p>
            <a:r>
              <a:rPr lang="en-US" dirty="0" smtClean="0"/>
              <a:t>Backup, restore, 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DTU</a:t>
            </a:r>
          </a:p>
          <a:p>
            <a:r>
              <a:rPr lang="is-IS" dirty="0" smtClean="0"/>
              <a:t>Reporting</a:t>
            </a:r>
          </a:p>
          <a:p>
            <a:r>
              <a:rPr lang="is-IS" dirty="0" smtClean="0"/>
              <a:t>Data warehouse</a:t>
            </a:r>
          </a:p>
          <a:p>
            <a:r>
              <a:rPr lang="is-IS" dirty="0" smtClean="0"/>
              <a:t>Stream Analytics</a:t>
            </a:r>
          </a:p>
          <a:p>
            <a:r>
              <a:rPr lang="en-US" dirty="0">
                <a:hlinkClick r:id="rId3"/>
              </a:rPr>
              <a:t>https://azure.microsoft.com/en-us/status/#</a:t>
            </a:r>
            <a:r>
              <a:rPr lang="en-US" dirty="0" smtClean="0">
                <a:hlinkClick r:id="rId3"/>
              </a:rPr>
              <a:t>history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191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Server Management so easy - not available!</a:t>
            </a:r>
          </a:p>
          <a:p>
            <a:pPr lvl="1"/>
            <a:r>
              <a:rPr lang="en-US" sz="3000" dirty="0" smtClean="0"/>
              <a:t> You control schema, indexes, users, etc. as usual</a:t>
            </a:r>
          </a:p>
          <a:p>
            <a:pPr lvl="1"/>
            <a:r>
              <a:rPr lang="en-US" sz="3000" dirty="0" smtClean="0"/>
              <a:t> PaaS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99.95% uptime SLA (one instance)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Geo-DR/FO/BC (Active/Passive)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Geo-Replication (Active/Active RO)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Backups, </a:t>
            </a:r>
            <a:r>
              <a:rPr lang="en-US" sz="3200" dirty="0" err="1" smtClean="0"/>
              <a:t>PiTR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ARM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29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Platform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Data Lakes, Pooled SQL Instances</a:t>
            </a:r>
          </a:p>
          <a:p>
            <a:pPr lvl="1"/>
            <a:r>
              <a:rPr lang="en-US" sz="3000" dirty="0"/>
              <a:t>E</a:t>
            </a:r>
            <a:r>
              <a:rPr lang="en-US" sz="3000" dirty="0" smtClean="0"/>
              <a:t>lastic database tools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Data Warehouse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Hadoop Connector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Blob Storage –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Table Storage, </a:t>
            </a:r>
            <a:r>
              <a:rPr lang="en-US" sz="3200" dirty="0" err="1" smtClean="0"/>
              <a:t>DocumentDB</a:t>
            </a:r>
            <a:r>
              <a:rPr lang="en-US" sz="3200" dirty="0" smtClean="0"/>
              <a:t> - NoSQL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Third Party Storage Solutions (e.g., Mongo)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918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185928"/>
            <a:ext cx="10058400" cy="1609344"/>
          </a:xfrm>
        </p:spPr>
        <p:txBody>
          <a:bodyPr/>
          <a:lstStyle/>
          <a:p>
            <a:r>
              <a:rPr lang="en-US" dirty="0" smtClean="0"/>
              <a:t>Azure Data &amp; Storage Services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320"/>
            <a:ext cx="7823200" cy="56847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1960" y="867664"/>
            <a:ext cx="10058400" cy="520192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azure.microsoft.com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-us/services/#</a:t>
            </a:r>
          </a:p>
        </p:txBody>
      </p:sp>
    </p:spTree>
    <p:extLst>
      <p:ext uri="{BB962C8B-B14F-4D97-AF65-F5344CB8AC3E}">
        <p14:creationId xmlns:p14="http://schemas.microsoft.com/office/powerpoint/2010/main" val="113488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894080"/>
            <a:ext cx="3200400" cy="5378704"/>
          </a:xfrm>
        </p:spPr>
        <p:txBody>
          <a:bodyPr>
            <a:normAutofit/>
          </a:bodyPr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DMV Views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DTU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err="1" smtClean="0"/>
              <a:t>eDTU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Performance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831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694944"/>
            <a:ext cx="12192001" cy="8121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438345">
            <a:off x="1499617" y="1892809"/>
            <a:ext cx="7086600" cy="104241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SQL Azure DMV views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-68166"/>
            <a:ext cx="12192000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4"/>
              </a:rPr>
              <a:t>https://azure.microsoft.com/en-us/documentation/articles/sql-database-monitoring-with-dmvs</a:t>
            </a:r>
            <a:r>
              <a:rPr lang="en-US" sz="2400" b="1" dirty="0" smtClean="0">
                <a:hlinkClick r:id="rId4"/>
              </a:rPr>
              <a:t>/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0283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Throughput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dtucalculator.azurewebsites.net/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b="1" dirty="0"/>
              <a:t>Demo: </a:t>
            </a:r>
            <a:r>
              <a:rPr lang="en-US" sz="3600" b="1" dirty="0" smtClean="0"/>
              <a:t>DTU definition </a:t>
            </a:r>
            <a:r>
              <a:rPr lang="en-US" sz="3600" dirty="0" smtClean="0">
                <a:hlinkClick r:id="rId3"/>
              </a:rPr>
              <a:t>https</a:t>
            </a:r>
            <a:r>
              <a:rPr lang="en-US" sz="3600" dirty="0">
                <a:hlinkClick r:id="rId3"/>
              </a:rPr>
              <a:t>://azure.microsoft.com/en-us/documentation/articles/sql-database-service-tiers/#</a:t>
            </a:r>
            <a:r>
              <a:rPr lang="en-US" sz="3600" dirty="0" smtClean="0">
                <a:hlinkClick r:id="rId3"/>
              </a:rPr>
              <a:t>understanding-dtus</a:t>
            </a:r>
            <a:endParaRPr lang="en-US" sz="36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562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38" y="632134"/>
            <a:ext cx="3810000" cy="500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25" y="4459360"/>
            <a:ext cx="2286000" cy="1130300"/>
          </a:xfrm>
          <a:prstGeom prst="rect">
            <a:avLst/>
          </a:prstGeom>
        </p:spPr>
      </p:pic>
      <p:pic>
        <p:nvPicPr>
          <p:cNvPr id="11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56334" y="2215160"/>
            <a:ext cx="1290783" cy="2051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15164" y="632134"/>
            <a:ext cx="2412578" cy="2434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1885" y="632134"/>
            <a:ext cx="1133938" cy="1128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2983" y="632134"/>
            <a:ext cx="1841500" cy="11938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9097038" y="325120"/>
            <a:ext cx="2347687" cy="18900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220960" y="325120"/>
            <a:ext cx="528320" cy="16662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24"/>
          <p:cNvSpPr/>
          <p:nvPr/>
        </p:nvSpPr>
        <p:spPr>
          <a:xfrm>
            <a:off x="792167" y="1790720"/>
            <a:ext cx="1551451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/>
            </a:lvl1pPr>
          </a:lstStyle>
          <a:p>
            <a:r>
              <a:rPr sz="3200" dirty="0" smtClean="0"/>
              <a:t>CTO</a:t>
            </a:r>
            <a:r>
              <a:rPr lang="en-US" sz="3200" dirty="0" smtClean="0"/>
              <a:t> </a:t>
            </a:r>
            <a:r>
              <a:rPr lang="en-US" sz="3200" dirty="0" smtClean="0">
                <a:sym typeface="Wingdings"/>
              </a:rPr>
              <a:t>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67" y="3879644"/>
            <a:ext cx="4238926" cy="18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95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894080"/>
            <a:ext cx="3200400" cy="5378704"/>
          </a:xfrm>
        </p:spPr>
        <p:txBody>
          <a:bodyPr>
            <a:normAutofit/>
          </a:bodyPr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SQL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Pools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Geo </a:t>
            </a:r>
            <a:r>
              <a:rPr lang="en-US" sz="3600" dirty="0" err="1" smtClean="0"/>
              <a:t>Repl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Pricing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87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Pricing in Tiers and Pools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Demo: </a:t>
            </a:r>
            <a:r>
              <a:rPr lang="en-US" sz="3600" b="1" dirty="0" smtClean="0"/>
              <a:t>Pricing options </a:t>
            </a:r>
            <a:r>
              <a:rPr lang="en-US" sz="3600" dirty="0" smtClean="0">
                <a:hlinkClick r:id="rId2"/>
              </a:rPr>
              <a:t>https</a:t>
            </a:r>
            <a:r>
              <a:rPr lang="en-US" sz="3600" dirty="0">
                <a:hlinkClick r:id="rId2"/>
              </a:rPr>
              <a:t>://azure.microsoft.com/en-us/pricing</a:t>
            </a:r>
            <a:r>
              <a:rPr lang="en-US" sz="3600" dirty="0" smtClean="0">
                <a:hlinkClick r:id="rId2"/>
              </a:rPr>
              <a:t>/</a:t>
            </a: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://azure.microsoft.com/en-us/documentation/articles/sql-database-service-tiers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438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gameofthrones.wikia.com/wiki/Harrenhal?file=Harrenhal.jpg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Harrenhal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Threats Change Over </a:t>
            </a:r>
            <a:r>
              <a:rPr lang="en-US" dirty="0" smtClean="0"/>
              <a:t>Time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"The largest and greatest fortress ever built in </a:t>
            </a:r>
            <a:r>
              <a:rPr lang="en-US" dirty="0" err="1">
                <a:solidFill>
                  <a:schemeClr val="tx1"/>
                </a:solidFill>
              </a:rPr>
              <a:t>Westeros</a:t>
            </a:r>
            <a:r>
              <a:rPr lang="en-US" dirty="0">
                <a:solidFill>
                  <a:schemeClr val="tx1"/>
                </a:solidFill>
              </a:rPr>
              <a:t>..</a:t>
            </a:r>
          </a:p>
          <a:p>
            <a:r>
              <a:rPr lang="en-US" dirty="0" err="1">
                <a:solidFill>
                  <a:schemeClr val="tx1"/>
                </a:solidFill>
              </a:rPr>
              <a:t>Harren</a:t>
            </a:r>
            <a:r>
              <a:rPr lang="en-US" dirty="0">
                <a:solidFill>
                  <a:schemeClr val="tx1"/>
                </a:solidFill>
              </a:rPr>
              <a:t> thought the walls of his massive castle could withstand any assault, but he did not realize that dragons could simply fly over them.”</a:t>
            </a:r>
          </a:p>
          <a:p>
            <a:r>
              <a:rPr lang="en-US" dirty="0"/>
              <a:t>http://</a:t>
            </a:r>
            <a:r>
              <a:rPr lang="en-US" dirty="0" err="1"/>
              <a:t>gameofthrones.wikia.com</a:t>
            </a:r>
            <a:r>
              <a:rPr lang="en-US" dirty="0"/>
              <a:t>/wiki/</a:t>
            </a:r>
            <a:r>
              <a:rPr lang="en-US" dirty="0" err="1"/>
              <a:t>Harrenhal</a:t>
            </a:r>
            <a:endParaRPr lang="en-US" dirty="0"/>
          </a:p>
          <a:p>
            <a:r>
              <a:rPr lang="en-US" dirty="0"/>
              <a:t>Threat models CHANGE over time!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http://gameofthrones.wikia.com/wiki/Harrenhal?file=Harrenhal.jpg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Threats Change Over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62" y="0"/>
            <a:ext cx="11803462" cy="594360"/>
          </a:xfrm>
        </p:spPr>
        <p:txBody>
          <a:bodyPr>
            <a:normAutofit/>
          </a:bodyPr>
          <a:lstStyle/>
          <a:p>
            <a:r>
              <a:rPr lang="is-IS" dirty="0" smtClean="0"/>
              <a:t>the </a:t>
            </a:r>
            <a:r>
              <a:rPr lang="is-IS" dirty="0"/>
              <a:t>HARRENHAL </a:t>
            </a:r>
            <a:r>
              <a:rPr lang="is-IS" dirty="0" smtClean="0"/>
              <a:t>fortress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444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Securing SQL Azure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0240" y="2423160"/>
            <a:ext cx="3806146" cy="3849624"/>
          </a:xfrm>
        </p:spPr>
        <p:txBody>
          <a:bodyPr>
            <a:normAutofit/>
          </a:bodyPr>
          <a:lstStyle/>
          <a:p>
            <a:endParaRPr lang="en-US" sz="35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9647" y="314793"/>
            <a:ext cx="7195278" cy="5391063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[</a:t>
            </a:r>
            <a:r>
              <a:rPr lang="en-US" sz="4400" b="1" dirty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Cloud security] is a shared responsibility between the customer and the cloud vendor</a:t>
            </a: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.</a:t>
            </a:r>
            <a:r>
              <a:rPr lang="en-US" sz="4400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4400" dirty="0" smtClean="0">
              <a:latin typeface="Georgia" charset="0"/>
              <a:ea typeface="Georgia" charset="0"/>
              <a:cs typeface="Georgia" charset="0"/>
            </a:endParaRPr>
          </a:p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3000" dirty="0" smtClean="0">
                <a:latin typeface="Georgia" charset="0"/>
                <a:ea typeface="Georgia" charset="0"/>
                <a:cs typeface="Georgia" charset="0"/>
              </a:rPr>
              <a:t>Mark </a:t>
            </a:r>
            <a:r>
              <a:rPr lang="en-US" sz="3000" dirty="0" err="1">
                <a:latin typeface="Georgia" charset="0"/>
                <a:ea typeface="Georgia" charset="0"/>
                <a:cs typeface="Georgia" charset="0"/>
              </a:rPr>
              <a:t>Russinovich</a:t>
            </a: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3000" dirty="0" smtClean="0">
                <a:latin typeface="Georgia" charset="0"/>
                <a:ea typeface="Georgia" charset="0"/>
                <a:cs typeface="Georgia" charset="0"/>
              </a:rPr>
              <a:t>Microsoft </a:t>
            </a:r>
            <a:r>
              <a:rPr lang="en-US" sz="3000" dirty="0">
                <a:latin typeface="Georgia" charset="0"/>
                <a:ea typeface="Georgia" charset="0"/>
                <a:cs typeface="Georgia" charset="0"/>
              </a:rPr>
              <a:t>Azure </a:t>
            </a:r>
            <a:r>
              <a:rPr lang="en-US" sz="3000" dirty="0" smtClean="0">
                <a:latin typeface="Georgia" charset="0"/>
                <a:ea typeface="Georgia" charset="0"/>
                <a:cs typeface="Georgia" charset="0"/>
              </a:rPr>
              <a:t>CTO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388452"/>
            <a:ext cx="88759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hlinkClick r:id="rId3"/>
              </a:rPr>
              <a:t>https://</a:t>
            </a:r>
            <a:r>
              <a:rPr lang="en-US" i="1" dirty="0" smtClean="0">
                <a:hlinkClick r:id="rId3"/>
              </a:rPr>
              <a:t>www.rsaconference.com/writable/presentations/file_upload/exp-w01_assume-breach-an-inside-look-at-cloud-service-provider-security.pdf</a:t>
            </a:r>
            <a:r>
              <a:rPr lang="en-US" i="1" dirty="0" smtClean="0"/>
              <a:t> </a:t>
            </a:r>
            <a:endParaRPr lang="en-US" i="1" dirty="0"/>
          </a:p>
          <a:p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17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Cautionary Tale:</a:t>
            </a:r>
            <a:br>
              <a:rPr lang="en-US" dirty="0" smtClean="0"/>
            </a:br>
            <a:r>
              <a:rPr lang="en-US" dirty="0" smtClean="0"/>
              <a:t>Code </a:t>
            </a:r>
            <a:r>
              <a:rPr lang="en-US" dirty="0" err="1" smtClean="0"/>
              <a:t>SpaceS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685800"/>
            <a:ext cx="7422931" cy="53996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700" dirty="0" err="1" smtClean="0"/>
              <a:t>DDoS</a:t>
            </a:r>
            <a:endParaRPr lang="en-US" sz="37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500" dirty="0"/>
              <a:t>Ransom </a:t>
            </a:r>
            <a:r>
              <a:rPr lang="en-US" sz="3500" dirty="0" smtClean="0"/>
              <a:t>demand</a:t>
            </a:r>
            <a:endParaRPr lang="en-US" sz="3500" dirty="0"/>
          </a:p>
          <a:p>
            <a:pPr marL="514350" indent="-514350">
              <a:buFont typeface="+mj-lt"/>
              <a:buAutoNum type="arabicPeriod"/>
            </a:pPr>
            <a:r>
              <a:rPr lang="en-US" sz="3500" dirty="0" smtClean="0"/>
              <a:t>Security breach noticed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 smtClean="0"/>
              <a:t>Fighting back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 smtClean="0"/>
              <a:t>Malicious destruction </a:t>
            </a:r>
            <a:br>
              <a:rPr lang="en-US" sz="3500" dirty="0" smtClean="0"/>
            </a:br>
            <a:r>
              <a:rPr lang="en-US" sz="3500" dirty="0" smtClean="0"/>
              <a:t>of assets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 smtClean="0"/>
              <a:t>Security &amp; Business #fail</a:t>
            </a:r>
          </a:p>
          <a:p>
            <a:pPr marL="514350" indent="-514350">
              <a:buFont typeface="+mj-lt"/>
              <a:buAutoNum type="arabicPeriod"/>
            </a:pPr>
            <a:endParaRPr lang="en-US" sz="3500" dirty="0" smtClean="0"/>
          </a:p>
          <a:p>
            <a:pPr>
              <a:buFont typeface="Wingdings" charset="2"/>
              <a:buChar char="ü"/>
            </a:pPr>
            <a:r>
              <a:rPr lang="en-US" sz="2400" dirty="0" smtClean="0"/>
              <a:t> https://</a:t>
            </a:r>
            <a:r>
              <a:rPr lang="en-US" sz="2400" dirty="0" err="1" smtClean="0"/>
              <a:t>aws.amazon.com</a:t>
            </a:r>
            <a:r>
              <a:rPr lang="en-US" sz="2400" dirty="0" smtClean="0"/>
              <a:t>/</a:t>
            </a:r>
            <a:r>
              <a:rPr lang="en-US" sz="2400" dirty="0" err="1" smtClean="0"/>
              <a:t>iam</a:t>
            </a:r>
            <a:r>
              <a:rPr lang="en-US" sz="2400" dirty="0" smtClean="0"/>
              <a:t>/details/</a:t>
            </a:r>
            <a:r>
              <a:rPr lang="en-US" sz="2400" dirty="0" err="1" smtClean="0"/>
              <a:t>mfa</a:t>
            </a:r>
            <a:r>
              <a:rPr lang="en-US" sz="2400" dirty="0" smtClean="0"/>
              <a:t>/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9768" y="2423159"/>
            <a:ext cx="3762232" cy="4214749"/>
          </a:xfrm>
        </p:spPr>
        <p:txBody>
          <a:bodyPr>
            <a:noAutofit/>
          </a:bodyPr>
          <a:lstStyle/>
          <a:p>
            <a:r>
              <a:rPr lang="en-US" sz="2800" dirty="0" smtClean="0"/>
              <a:t>“Code </a:t>
            </a:r>
            <a:r>
              <a:rPr lang="en-US" sz="2800" dirty="0"/>
              <a:t>Spaces has a full recovery plan that has been proven to work and is, in fact, practiced</a:t>
            </a:r>
            <a:r>
              <a:rPr lang="en-US" sz="2800" dirty="0" smtClean="0"/>
              <a:t>.”</a:t>
            </a:r>
          </a:p>
          <a:p>
            <a:endParaRPr lang="en-US" sz="1200" dirty="0"/>
          </a:p>
          <a:p>
            <a:r>
              <a:rPr lang="en-US" sz="2800" b="1" dirty="0" smtClean="0"/>
              <a:t>Data plane</a:t>
            </a:r>
            <a:r>
              <a:rPr lang="en-US" sz="2000" dirty="0" smtClean="0"/>
              <a:t> (data access) </a:t>
            </a:r>
            <a:r>
              <a:rPr lang="en-US" sz="2800" dirty="0" smtClean="0"/>
              <a:t>vs. </a:t>
            </a:r>
            <a:r>
              <a:rPr lang="en-US" sz="2800" b="1" dirty="0" err="1" smtClean="0"/>
              <a:t>mgmt</a:t>
            </a:r>
            <a:r>
              <a:rPr lang="en-US" sz="2800" b="1" dirty="0" smtClean="0"/>
              <a:t>/control plane</a:t>
            </a:r>
            <a:r>
              <a:rPr lang="en-US" sz="2800" dirty="0" smtClean="0"/>
              <a:t> </a:t>
            </a:r>
            <a:r>
              <a:rPr lang="en-US" sz="2000" dirty="0" smtClean="0"/>
              <a:t>(Portal, APIs, PowerShell)</a:t>
            </a:r>
            <a:endParaRPr lang="en-US" sz="2800" dirty="0"/>
          </a:p>
        </p:txBody>
      </p:sp>
      <p:sp>
        <p:nvSpPr>
          <p:cNvPr id="6" name="Right Brace 5"/>
          <p:cNvSpPr/>
          <p:nvPr/>
        </p:nvSpPr>
        <p:spPr>
          <a:xfrm>
            <a:off x="6248475" y="717332"/>
            <a:ext cx="739839" cy="4259687"/>
          </a:xfrm>
          <a:prstGeom prst="rightBrac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5451585" y="2247010"/>
            <a:ext cx="4259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ELAPSED TIME</a:t>
            </a:r>
            <a:r>
              <a:rPr lang="en-US" sz="3600" dirty="0" smtClean="0"/>
              <a:t>:</a:t>
            </a:r>
            <a:br>
              <a:rPr lang="en-US" sz="3600" dirty="0" smtClean="0"/>
            </a:br>
            <a:r>
              <a:rPr lang="en-US" sz="3600" dirty="0" smtClean="0"/>
              <a:t> </a:t>
            </a:r>
            <a:r>
              <a:rPr lang="en-US" sz="3600" b="1" dirty="0"/>
              <a:t>12 HOURS</a:t>
            </a:r>
          </a:p>
        </p:txBody>
      </p:sp>
      <p:sp>
        <p:nvSpPr>
          <p:cNvPr id="9" name="Oval 8"/>
          <p:cNvSpPr/>
          <p:nvPr/>
        </p:nvSpPr>
        <p:spPr>
          <a:xfrm>
            <a:off x="7415785" y="4785601"/>
            <a:ext cx="5410276" cy="2123199"/>
          </a:xfrm>
          <a:prstGeom prst="ellipse">
            <a:avLst/>
          </a:prstGeom>
          <a:solidFill>
            <a:schemeClr val="accent1">
              <a:alpha val="34000"/>
            </a:schemeClr>
          </a:solidFill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572955"/>
            <a:ext cx="81500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http://arstechnica.com/security/2014/06/aws-console-breach-leads-to-demise-of-service-with-proven-backup-plan/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360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"/>
          <p:cNvGraphicFramePr>
            <a:graphicFrameLocks noGrp="1"/>
          </p:cNvGraphicFramePr>
          <p:nvPr>
            <p:extLst/>
          </p:nvPr>
        </p:nvGraphicFramePr>
        <p:xfrm>
          <a:off x="461330" y="1925356"/>
          <a:ext cx="11132928" cy="4476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2101">
                  <a:extLst>
                    <a:ext uri="{9D8B030D-6E8A-4147-A177-3AD203B41FA5}">
                      <a16:colId xmlns="" xmlns:a16="http://schemas.microsoft.com/office/drawing/2014/main" val="3250910104"/>
                    </a:ext>
                  </a:extLst>
                </a:gridCol>
                <a:gridCol w="6660827">
                  <a:extLst>
                    <a:ext uri="{9D8B030D-6E8A-4147-A177-3AD203B41FA5}">
                      <a16:colId xmlns="" xmlns:a16="http://schemas.microsoft.com/office/drawing/2014/main" val="711035420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Risk</a:t>
                      </a:r>
                      <a:endParaRPr lang="en-US" sz="18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Mitigation</a:t>
                      </a:r>
                      <a:endParaRPr lang="en-US" sz="1800" dirty="0"/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="" xmlns:a16="http://schemas.microsoft.com/office/drawing/2014/main" val="3042933887"/>
                  </a:ext>
                </a:extLst>
              </a:tr>
              <a:tr h="68567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Internet Exposed RDP or SSH </a:t>
                      </a:r>
                      <a:r>
                        <a:rPr lang="en-US" sz="1600" baseline="0" dirty="0" smtClean="0"/>
                        <a:t>Endpoints</a:t>
                      </a:r>
                      <a:r>
                        <a:rPr lang="en-US" sz="1600" dirty="0" smtClean="0"/>
                        <a:t> 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hlinkClick r:id="rId3"/>
                        </a:rPr>
                        <a:t>Network </a:t>
                      </a:r>
                      <a:r>
                        <a:rPr lang="en-US" sz="1600" baseline="0" dirty="0" smtClean="0">
                          <a:hlinkClick r:id="rId3"/>
                        </a:rPr>
                        <a:t>ACLs</a:t>
                      </a:r>
                      <a:r>
                        <a:rPr lang="en-US" sz="1600" baseline="0" dirty="0" smtClean="0"/>
                        <a:t> or Host-based</a:t>
                      </a:r>
                      <a:r>
                        <a:rPr lang="en-US" sz="1600" dirty="0" smtClean="0"/>
                        <a:t> Firewall; Strong passwords; </a:t>
                      </a:r>
                      <a:r>
                        <a:rPr lang="en-US" sz="1600" dirty="0" smtClean="0">
                          <a:hlinkClick r:id="rId4"/>
                        </a:rPr>
                        <a:t>VPN</a:t>
                      </a:r>
                      <a:r>
                        <a:rPr lang="en-US" sz="1600" dirty="0" smtClean="0"/>
                        <a:t> or SSH</a:t>
                      </a:r>
                      <a:r>
                        <a:rPr lang="en-US" sz="1600" baseline="0" dirty="0" smtClean="0"/>
                        <a:t> Tunnels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</a:tr>
              <a:tr h="67231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Virtual</a:t>
                      </a:r>
                      <a:r>
                        <a:rPr lang="en-US" sz="1600" baseline="0" dirty="0" smtClean="0"/>
                        <a:t> Machine </a:t>
                      </a:r>
                      <a:r>
                        <a:rPr lang="en-US" sz="1600" dirty="0" smtClean="0"/>
                        <a:t>Missing</a:t>
                      </a:r>
                      <a:r>
                        <a:rPr lang="en-US" sz="1600" baseline="0" dirty="0" smtClean="0"/>
                        <a:t> Security Patches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marR="0" indent="0" algn="l" defTabSz="9325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hlinkClick r:id="rId5"/>
                        </a:rPr>
                        <a:t>Keep Automatic Updates Enabled</a:t>
                      </a:r>
                      <a:r>
                        <a:rPr lang="en-US" sz="1600" dirty="0" smtClean="0"/>
                        <a:t>;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 smtClean="0"/>
                    </a:p>
                  </a:txBody>
                  <a:tcPr marL="89642" marR="89642" marT="44821" marB="44821"/>
                </a:tc>
              </a:tr>
              <a:tr h="67231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Web</a:t>
                      </a:r>
                      <a:r>
                        <a:rPr lang="en-US" sz="1600" baseline="0" dirty="0" smtClean="0"/>
                        <a:t> Application Vulnerability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0" marR="0" indent="0" algn="l" defTabSz="9325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hlinkClick r:id="rId6"/>
                        </a:rPr>
                        <a:t>Securing Azure Web Applications</a:t>
                      </a:r>
                      <a:r>
                        <a:rPr lang="en-US" sz="1600" dirty="0" smtClean="0"/>
                        <a:t>; </a:t>
                      </a:r>
                      <a:r>
                        <a:rPr lang="en-US" sz="1600" baseline="0" dirty="0" smtClean="0">
                          <a:hlinkClick r:id="rId7"/>
                        </a:rPr>
                        <a:t>Vulnerability scan/penetration test</a:t>
                      </a:r>
                      <a:endParaRPr lang="en-US" sz="1600" dirty="0" smtClean="0"/>
                    </a:p>
                  </a:txBody>
                  <a:tcPr marL="89642" marR="89642" marT="44821" marB="44821"/>
                </a:tc>
              </a:tr>
              <a:tr h="56773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Weak Admin/</a:t>
                      </a:r>
                      <a:r>
                        <a:rPr lang="en-US" sz="1600" baseline="0" dirty="0" smtClean="0"/>
                        <a:t>Co-Admin Credentials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hlinkClick r:id="rId8"/>
                        </a:rPr>
                        <a:t>Azure Multi-Factor Authentication</a:t>
                      </a:r>
                      <a:r>
                        <a:rPr lang="en-US" sz="1600" dirty="0" smtClean="0"/>
                        <a:t>; </a:t>
                      </a:r>
                      <a:r>
                        <a:rPr lang="en-US" sz="1600" dirty="0" smtClean="0">
                          <a:hlinkClick r:id="rId9"/>
                        </a:rPr>
                        <a:t>Subscription Management</a:t>
                      </a:r>
                      <a:r>
                        <a:rPr lang="en-US" sz="1600" baseline="0" dirty="0" smtClean="0">
                          <a:hlinkClick r:id="rId9"/>
                        </a:rPr>
                        <a:t> Certificate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</a:tr>
              <a:tr h="4482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Unrestricted</a:t>
                      </a:r>
                      <a:r>
                        <a:rPr lang="en-US" sz="1600" baseline="0" dirty="0" smtClean="0"/>
                        <a:t> SQL Endpoint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hlinkClick r:id="rId10"/>
                        </a:rPr>
                        <a:t>Azure SQL Firewall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="" xmlns:a16="http://schemas.microsoft.com/office/drawing/2014/main" val="507085746"/>
                  </a:ext>
                </a:extLst>
              </a:tr>
              <a:tr h="5281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Storage Key</a:t>
                      </a:r>
                      <a:r>
                        <a:rPr lang="en-US" sz="1600" baseline="0" dirty="0" smtClean="0"/>
                        <a:t> Disclosure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hlinkClick r:id="rId11"/>
                        </a:rPr>
                        <a:t>Manage Access</a:t>
                      </a:r>
                      <a:r>
                        <a:rPr lang="en-US" sz="1600" baseline="0" dirty="0" smtClean="0">
                          <a:hlinkClick r:id="rId11"/>
                        </a:rPr>
                        <a:t> to Storage Resources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</a:tr>
              <a:tr h="5281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Insufficient Security Monitoring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hlinkClick r:id="rId12"/>
                        </a:rPr>
                        <a:t>Azure Security and Log Management</a:t>
                      </a:r>
                      <a:r>
                        <a:rPr lang="en-US" sz="1600" dirty="0" smtClean="0"/>
                        <a:t>; </a:t>
                      </a:r>
                      <a:endParaRPr lang="en-US" sz="1600" dirty="0"/>
                    </a:p>
                  </a:txBody>
                  <a:tcPr marL="89642" marR="89642" marT="44821" marB="44821"/>
                </a:tc>
              </a:tr>
            </a:tbl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1543932" y="70111"/>
            <a:ext cx="8214924" cy="809273"/>
          </a:xfrm>
          <a:prstGeom prst="rect">
            <a:avLst/>
          </a:prstGeom>
        </p:spPr>
        <p:txBody>
          <a:bodyPr vert="horz" lIns="89642" tIns="44821" rIns="89642" bIns="44821" rtlCol="0" anchor="ctr">
            <a:norm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rgbClr val="00188F">
                    <a:alpha val="99000"/>
                  </a:srgbClr>
                </a:solidFill>
              </a:rPr>
              <a:t>(Slide from Mark </a:t>
            </a:r>
            <a:r>
              <a:rPr lang="en-US" sz="2400" dirty="0" err="1" smtClean="0">
                <a:solidFill>
                  <a:srgbClr val="00188F">
                    <a:alpha val="99000"/>
                  </a:srgbClr>
                </a:solidFill>
              </a:rPr>
              <a:t>Russinovich’s</a:t>
            </a:r>
            <a:r>
              <a:rPr lang="en-US" sz="2400" dirty="0" smtClean="0">
                <a:solidFill>
                  <a:srgbClr val="00188F">
                    <a:alpha val="99000"/>
                  </a:srgbClr>
                </a:solidFill>
              </a:rPr>
              <a:t> talk at RSA 2015)</a:t>
            </a:r>
            <a:endParaRPr lang="en-US" sz="2400" dirty="0">
              <a:solidFill>
                <a:srgbClr val="00188F">
                  <a:alpha val="99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330" y="484632"/>
            <a:ext cx="11132928" cy="1609344"/>
          </a:xfrm>
        </p:spPr>
        <p:txBody>
          <a:bodyPr/>
          <a:lstStyle/>
          <a:p>
            <a:r>
              <a:rPr lang="en-US" dirty="0"/>
              <a:t>Top </a:t>
            </a:r>
            <a:r>
              <a:rPr lang="en-US" dirty="0" smtClean="0"/>
              <a:t>Azure Risks Leading to Tenant Breach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04179"/>
            <a:ext cx="88759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hlinkClick r:id="rId13"/>
              </a:rPr>
              <a:t>https://</a:t>
            </a:r>
            <a:r>
              <a:rPr lang="en-US" i="1" dirty="0" smtClean="0">
                <a:hlinkClick r:id="rId13"/>
              </a:rPr>
              <a:t>www.rsaconference.com/writable/presentations/file_upload/exp-w01_assume-breach-an-inside-look-at-cloud-service-provider-security.pdf</a:t>
            </a:r>
            <a:r>
              <a:rPr lang="en-US" i="1" dirty="0" smtClean="0"/>
              <a:t> </a:t>
            </a:r>
            <a:endParaRPr lang="en-US" i="1" dirty="0"/>
          </a:p>
          <a:p>
            <a:endParaRPr lang="en-US" i="1" dirty="0"/>
          </a:p>
        </p:txBody>
      </p:sp>
      <p:sp>
        <p:nvSpPr>
          <p:cNvPr id="3" name="Oval 2"/>
          <p:cNvSpPr/>
          <p:nvPr/>
        </p:nvSpPr>
        <p:spPr>
          <a:xfrm>
            <a:off x="0" y="4698565"/>
            <a:ext cx="4092315" cy="779488"/>
          </a:xfrm>
          <a:prstGeom prst="ellipse">
            <a:avLst/>
          </a:prstGeom>
          <a:solidFill>
            <a:schemeClr val="accent1">
              <a:alpha val="34000"/>
            </a:schemeClr>
          </a:solidFill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SSO for Built-In Services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59"/>
            <a:ext cx="10817352" cy="4443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900" b="1" dirty="0" smtClean="0"/>
              <a:t>Use same AAD where makes sense across</a:t>
            </a:r>
          </a:p>
          <a:p>
            <a:pPr>
              <a:buFont typeface="Arial" charset="0"/>
              <a:buChar char="•"/>
            </a:pPr>
            <a:r>
              <a:rPr lang="en-US" sz="3900" dirty="0" smtClean="0"/>
              <a:t>Azure</a:t>
            </a:r>
          </a:p>
          <a:p>
            <a:pPr>
              <a:buFont typeface="Arial" charset="0"/>
              <a:buChar char="•"/>
            </a:pPr>
            <a:r>
              <a:rPr lang="en-US" sz="3900" dirty="0" smtClean="0"/>
              <a:t>Office 365</a:t>
            </a:r>
          </a:p>
          <a:p>
            <a:pPr>
              <a:buFont typeface="Arial" charset="0"/>
              <a:buChar char="•"/>
            </a:pPr>
            <a:r>
              <a:rPr lang="en-US" sz="3900" dirty="0" smtClean="0"/>
              <a:t>Visual Studio Team Services</a:t>
            </a:r>
          </a:p>
          <a:p>
            <a:pPr>
              <a:buFont typeface="Arial" charset="0"/>
              <a:buChar char="•"/>
            </a:pPr>
            <a:r>
              <a:rPr lang="en-US" sz="3900" dirty="0" smtClean="0"/>
              <a:t>Windows 10 (Intune)</a:t>
            </a:r>
          </a:p>
          <a:p>
            <a:pPr>
              <a:buFont typeface="Arial" charset="0"/>
              <a:buChar char="•"/>
            </a:pPr>
            <a:r>
              <a:rPr lang="en-US" sz="3900" b="1" dirty="0" smtClean="0"/>
              <a:t>Azure SQL Database </a:t>
            </a:r>
            <a:r>
              <a:rPr lang="en-US" sz="3900" dirty="0" smtClean="0"/>
              <a:t>(!)</a:t>
            </a:r>
            <a:endParaRPr lang="en-US" sz="22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388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Prefer RBAC to Co-Admin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11122152" cy="397764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sz="3900" dirty="0" smtClean="0"/>
              <a:t>Co-Admin only option on Classic Portal </a:t>
            </a:r>
          </a:p>
          <a:p>
            <a:pPr>
              <a:buFont typeface="Arial" charset="0"/>
              <a:buChar char="•"/>
            </a:pPr>
            <a:r>
              <a:rPr lang="en-US" sz="3900" dirty="0" smtClean="0"/>
              <a:t>RBAC only available on </a:t>
            </a:r>
            <a:r>
              <a:rPr lang="en-US" sz="3900" dirty="0" err="1" smtClean="0"/>
              <a:t>portal.azure.com</a:t>
            </a:r>
            <a:endParaRPr lang="en-US" sz="3900" dirty="0" smtClean="0"/>
          </a:p>
          <a:p>
            <a:pPr>
              <a:buFont typeface="Arial" charset="0"/>
              <a:buChar char="•"/>
            </a:pPr>
            <a:r>
              <a:rPr lang="en-US" sz="3900" dirty="0" smtClean="0"/>
              <a:t>New portal support not 100%</a:t>
            </a:r>
          </a:p>
          <a:p>
            <a:pPr>
              <a:buFont typeface="Arial" charset="0"/>
              <a:buChar char="•"/>
            </a:pPr>
            <a:r>
              <a:rPr lang="en-US" sz="3900" b="1" dirty="0" smtClean="0"/>
              <a:t>Demo: </a:t>
            </a:r>
            <a:r>
              <a:rPr lang="en-US" sz="3900" dirty="0" smtClean="0"/>
              <a:t>Add a Reader to Azure SQL DB Server </a:t>
            </a:r>
          </a:p>
          <a:p>
            <a:pPr>
              <a:buFont typeface="Arial" charset="0"/>
              <a:buChar char="•"/>
            </a:pPr>
            <a:r>
              <a:rPr lang="en-US" sz="3900" dirty="0" smtClean="0"/>
              <a:t>Resources: </a:t>
            </a:r>
          </a:p>
          <a:p>
            <a:pPr>
              <a:buFont typeface="Arial" charset="0"/>
              <a:buChar char="•"/>
            </a:pPr>
            <a:r>
              <a:rPr lang="en-US" sz="2100" dirty="0" smtClean="0">
                <a:hlinkClick r:id="rId3"/>
              </a:rPr>
              <a:t>https</a:t>
            </a:r>
            <a:r>
              <a:rPr lang="en-US" sz="2100" dirty="0">
                <a:hlinkClick r:id="rId3"/>
              </a:rPr>
              <a:t>://azure.microsoft.com/en-us/documentation/articles/role-based-access-built-in-roles</a:t>
            </a:r>
            <a:r>
              <a:rPr lang="en-US" sz="2100" dirty="0" smtClean="0">
                <a:hlinkClick r:id="rId3"/>
              </a:rPr>
              <a:t>/</a:t>
            </a:r>
            <a:r>
              <a:rPr lang="en-US" sz="2100" dirty="0"/>
              <a:t> </a:t>
            </a:r>
            <a:endParaRPr lang="en-US" sz="2100" dirty="0" smtClean="0"/>
          </a:p>
          <a:p>
            <a:pPr>
              <a:buFont typeface="Arial" charset="0"/>
              <a:buChar char="•"/>
            </a:pPr>
            <a:r>
              <a:rPr lang="en-US" sz="2100" dirty="0" smtClean="0">
                <a:hlinkClick r:id="rId4"/>
              </a:rPr>
              <a:t>https</a:t>
            </a:r>
            <a:r>
              <a:rPr lang="en-US" sz="2100" dirty="0">
                <a:hlinkClick r:id="rId4"/>
              </a:rPr>
              <a:t>://azure.microsoft.com/en-us/documentation/articles/role-based-access-control-configure</a:t>
            </a:r>
            <a:r>
              <a:rPr lang="en-US" sz="2100" dirty="0" smtClean="0">
                <a:hlinkClick r:id="rId4"/>
              </a:rPr>
              <a:t>/</a:t>
            </a:r>
            <a:r>
              <a:rPr lang="en-US" sz="2100" dirty="0" smtClean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45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Investment in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1923393"/>
            <a:ext cx="10058400" cy="424880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Research &amp; Development </a:t>
            </a:r>
            <a:r>
              <a:rPr lang="en-US" sz="3600" dirty="0" smtClean="0"/>
              <a:t>– “</a:t>
            </a:r>
            <a:r>
              <a:rPr lang="en-US" sz="3600" dirty="0" smtClean="0">
                <a:hlinkClick r:id="rId3"/>
              </a:rPr>
              <a:t>Microsoft</a:t>
            </a:r>
            <a:r>
              <a:rPr lang="en-US" sz="3600" dirty="0" smtClean="0"/>
              <a:t> </a:t>
            </a:r>
            <a:r>
              <a:rPr lang="en-US" sz="3600" dirty="0">
                <a:hlinkClick r:id="rId4"/>
              </a:rPr>
              <a:t>invests </a:t>
            </a:r>
            <a:r>
              <a:rPr lang="en-US" sz="3600" dirty="0" smtClean="0"/>
              <a:t>&gt;$1B dollars </a:t>
            </a:r>
            <a:r>
              <a:rPr lang="en-US" sz="3600" dirty="0"/>
              <a:t>in security </a:t>
            </a:r>
            <a:r>
              <a:rPr lang="en-US" sz="3600" dirty="0" smtClean="0"/>
              <a:t>R&amp;D, </a:t>
            </a:r>
            <a:r>
              <a:rPr lang="en-US" sz="3600" dirty="0"/>
              <a:t>every year</a:t>
            </a:r>
            <a:r>
              <a:rPr lang="en-US" sz="3600" dirty="0" smtClean="0"/>
              <a:t>.” –Satya Nadella, CEO, Microsoft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hlinkClick r:id="rId5"/>
              </a:rPr>
              <a:t>Microsoft </a:t>
            </a:r>
            <a:r>
              <a:rPr lang="en-US" sz="3600" b="1" dirty="0" smtClean="0"/>
              <a:t>Acquisitions</a:t>
            </a:r>
            <a:r>
              <a:rPr lang="en-US" sz="3600" dirty="0" smtClean="0"/>
              <a:t> – </a:t>
            </a:r>
            <a:r>
              <a:rPr lang="en-US" sz="3600" dirty="0" smtClean="0">
                <a:hlinkClick r:id="rId6"/>
              </a:rPr>
              <a:t>Adallom</a:t>
            </a:r>
            <a:r>
              <a:rPr lang="en-US" sz="3600" dirty="0" smtClean="0"/>
              <a:t>, </a:t>
            </a:r>
            <a:r>
              <a:rPr lang="en-US" sz="3600" dirty="0" smtClean="0">
                <a:hlinkClick r:id="rId7"/>
              </a:rPr>
              <a:t>Aorato</a:t>
            </a:r>
            <a:r>
              <a:rPr lang="en-US" sz="3600" dirty="0" smtClean="0"/>
              <a:t>, others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0" y="6572955"/>
            <a:ext cx="8150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dirty="0">
                <a:hlinkClick r:id="rId3"/>
              </a:rPr>
              <a:t>http://blogs.microsoft.com/blog/2015/11/17/enterprise-security-for-our-mobile-first-cloud-first-world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894080"/>
            <a:ext cx="3642360" cy="522224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MFA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RBAC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Subscription </a:t>
            </a:r>
            <a:r>
              <a:rPr lang="en-US" sz="3600" dirty="0" smtClean="0"/>
              <a:t>as Security Container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Protecting </a:t>
            </a:r>
            <a:r>
              <a:rPr lang="en-US" sz="4400" b="1" dirty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the </a:t>
            </a: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/>
            </a:r>
            <a:b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Management/Control Plane</a:t>
            </a:r>
            <a:endParaRPr lang="en-US" sz="3000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221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2350008"/>
            <a:ext cx="10058400" cy="16093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Survey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https</a:t>
            </a:r>
            <a:r>
              <a:rPr lang="en-US" u="sng" dirty="0"/>
              <a:t>://</a:t>
            </a:r>
            <a:r>
              <a:rPr lang="en-US" b="1" u="sng" dirty="0" err="1"/>
              <a:t>aka.ms</a:t>
            </a:r>
            <a:r>
              <a:rPr lang="en-US" b="1" u="sng" dirty="0"/>
              <a:t>/</a:t>
            </a:r>
            <a:r>
              <a:rPr lang="en-US" b="1" u="sng" dirty="0" err="1"/>
              <a:t>bosazureug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5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Multi-Factor Authentication </a:t>
            </a:r>
            <a:r>
              <a:rPr lang="en-US" sz="4800" dirty="0" smtClean="0"/>
              <a:t>(MFA/2FA)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9882632" cy="397764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sz="3900" b="1" dirty="0" smtClean="0"/>
              <a:t>Demo: </a:t>
            </a:r>
            <a:r>
              <a:rPr lang="en-US" sz="3900" dirty="0" smtClean="0"/>
              <a:t>MFA: </a:t>
            </a:r>
            <a:r>
              <a:rPr lang="en-US" sz="3100" dirty="0" smtClean="0">
                <a:hlinkClick r:id="rId3"/>
              </a:rPr>
              <a:t>https</a:t>
            </a:r>
            <a:r>
              <a:rPr lang="en-US" sz="3100" dirty="0">
                <a:hlinkClick r:id="rId3"/>
              </a:rPr>
              <a:t>://</a:t>
            </a:r>
            <a:r>
              <a:rPr lang="en-US" sz="3100" dirty="0" smtClean="0">
                <a:hlinkClick r:id="rId3"/>
              </a:rPr>
              <a:t>account.activedirectory.windowsazure.com/UserManagement/MultifactorVerification.aspx</a:t>
            </a:r>
            <a:endParaRPr lang="en-US" sz="3100" dirty="0" smtClean="0"/>
          </a:p>
          <a:p>
            <a:pPr>
              <a:buFont typeface="Arial" charset="0"/>
              <a:buChar char="•"/>
            </a:pPr>
            <a:r>
              <a:rPr lang="en-US" sz="3900" b="1" dirty="0" smtClean="0"/>
              <a:t>Demo: </a:t>
            </a:r>
            <a:r>
              <a:rPr lang="en-US" sz="3900" dirty="0" smtClean="0"/>
              <a:t>App Passwords: </a:t>
            </a:r>
            <a:r>
              <a:rPr lang="en-US" sz="3100" dirty="0" smtClean="0">
                <a:hlinkClick r:id="rId4"/>
              </a:rPr>
              <a:t>https</a:t>
            </a:r>
            <a:r>
              <a:rPr lang="en-US" sz="3100" dirty="0">
                <a:hlinkClick r:id="rId4"/>
              </a:rPr>
              <a:t>://</a:t>
            </a:r>
            <a:r>
              <a:rPr lang="en-US" sz="3100" dirty="0" smtClean="0">
                <a:hlinkClick r:id="rId4"/>
              </a:rPr>
              <a:t>account.activedirectory.windowsazure.com/UserManagement/MfaSettings.aspx</a:t>
            </a:r>
            <a:r>
              <a:rPr lang="en-US" sz="3100" dirty="0" smtClean="0"/>
              <a:t> </a:t>
            </a:r>
          </a:p>
          <a:p>
            <a:pPr>
              <a:buFont typeface="Arial" charset="0"/>
              <a:buChar char="•"/>
            </a:pPr>
            <a:r>
              <a:rPr lang="en-US" sz="3900" b="1" dirty="0" smtClean="0"/>
              <a:t>Demo: </a:t>
            </a:r>
            <a:r>
              <a:rPr lang="en-US" sz="3900" dirty="0" smtClean="0"/>
              <a:t>App </a:t>
            </a:r>
            <a:r>
              <a:rPr lang="en-US" sz="3900" dirty="0"/>
              <a:t>Password </a:t>
            </a:r>
            <a:r>
              <a:rPr lang="en-US" sz="3900" dirty="0" smtClean="0"/>
              <a:t>Configuration: </a:t>
            </a:r>
            <a:r>
              <a:rPr lang="en-US" sz="3100" dirty="0">
                <a:hlinkClick r:id="rId5"/>
              </a:rPr>
              <a:t>https://</a:t>
            </a:r>
            <a:r>
              <a:rPr lang="en-US" sz="3100" dirty="0" smtClean="0">
                <a:hlinkClick r:id="rId5"/>
              </a:rPr>
              <a:t>account.activedirectory.windowsazure.com/AppPasswords.aspx</a:t>
            </a:r>
            <a:endParaRPr lang="en-US" sz="4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04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 Brief History of Azure Portals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685800"/>
            <a:ext cx="7422931" cy="53996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v1: HTML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v2: Silverlight</a:t>
            </a: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v3: back to HTML</a:t>
            </a:r>
          </a:p>
          <a:p>
            <a:pPr lvl="1">
              <a:buFont typeface="Arial" charset="0"/>
              <a:buChar char="•"/>
            </a:pPr>
            <a:r>
              <a:rPr lang="en-US" sz="3200" dirty="0" smtClean="0"/>
              <a:t>Today known as “classic” portal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>
                <a:hlinkClick r:id="rId2"/>
              </a:rPr>
              <a:t>https://manage.windowsazure.com</a:t>
            </a:r>
            <a:r>
              <a:rPr lang="en-US" sz="34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v4: back to Silverlight</a:t>
            </a:r>
          </a:p>
          <a:p>
            <a:pPr lvl="1">
              <a:buFont typeface="Arial" charset="0"/>
              <a:buChar char="•"/>
            </a:pPr>
            <a:r>
              <a:rPr lang="en-US" sz="3200" dirty="0" smtClean="0"/>
              <a:t>(Just kidding) really HTML 5</a:t>
            </a:r>
          </a:p>
          <a:p>
            <a:pPr lvl="1">
              <a:buFont typeface="Arial" charset="0"/>
              <a:buChar char="•"/>
            </a:pPr>
            <a:r>
              <a:rPr lang="en-US" sz="3200" dirty="0" smtClean="0"/>
              <a:t>More granular security: RBAC</a:t>
            </a:r>
          </a:p>
          <a:p>
            <a:pPr lvl="1">
              <a:buFont typeface="Arial" charset="0"/>
              <a:buChar char="•"/>
            </a:pPr>
            <a:r>
              <a:rPr lang="en-US" sz="2600" dirty="0" smtClean="0">
                <a:hlinkClick r:id="rId3"/>
              </a:rPr>
              <a:t>https://portal.azure.com</a:t>
            </a:r>
            <a:r>
              <a:rPr lang="en-US" sz="3400" dirty="0" smtClean="0"/>
              <a:t> </a:t>
            </a:r>
            <a:endParaRPr lang="en-US" sz="36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9768" y="2423159"/>
            <a:ext cx="3762232" cy="4214749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0" y="6572955"/>
            <a:ext cx="81500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http://arstechnica.com/security/2014/06/aws-console-breach-leads-to-demise-of-service-with-proven-backup-plan/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017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680" y="15240"/>
            <a:ext cx="3200400" cy="684276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/>
              <a:t>Portal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PowerShell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SDKs (C</a:t>
            </a:r>
            <a:r>
              <a:rPr lang="en-US" sz="3600" dirty="0"/>
              <a:t>#)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Managing the </a:t>
            </a:r>
            <a:b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Control Plane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195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Azure Account </a:t>
            </a:r>
            <a:r>
              <a:rPr lang="en-US" sz="3200" i="1" dirty="0" smtClean="0"/>
              <a:t>contains</a:t>
            </a:r>
            <a:r>
              <a:rPr lang="is-IS" sz="3200" i="1" dirty="0" smtClean="0"/>
              <a:t>…</a:t>
            </a:r>
            <a:endParaRPr lang="en-US" sz="3200" i="1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Azure Subscription </a:t>
            </a:r>
            <a:r>
              <a:rPr lang="en-US" sz="3000" i="1" dirty="0"/>
              <a:t>contains</a:t>
            </a:r>
            <a:r>
              <a:rPr lang="is-IS" sz="3000" i="1" dirty="0"/>
              <a:t>…</a:t>
            </a:r>
            <a:endParaRPr lang="en-US" sz="3200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Azure Resource Group </a:t>
            </a:r>
            <a:r>
              <a:rPr lang="en-US" sz="3200" i="1" dirty="0"/>
              <a:t>contains</a:t>
            </a:r>
            <a:r>
              <a:rPr lang="is-IS" sz="3200" i="1" dirty="0"/>
              <a:t>…</a:t>
            </a:r>
            <a:endParaRPr lang="en-US" sz="3200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SQL Database Server </a:t>
            </a:r>
            <a:r>
              <a:rPr lang="en-US" sz="3200" i="1" dirty="0"/>
              <a:t>contains</a:t>
            </a:r>
            <a:r>
              <a:rPr lang="is-IS" sz="3200" i="1" dirty="0" smtClean="0"/>
              <a:t>…</a:t>
            </a:r>
          </a:p>
          <a:p>
            <a:pPr lvl="1">
              <a:buFont typeface="Arial" charset="0"/>
              <a:buChar char="•"/>
            </a:pPr>
            <a:r>
              <a:rPr lang="is-IS" sz="3000" dirty="0" smtClean="0"/>
              <a:t>Logical construct</a:t>
            </a:r>
          </a:p>
          <a:p>
            <a:pPr lvl="1">
              <a:buFont typeface="Arial" charset="0"/>
              <a:buChar char="•"/>
            </a:pPr>
            <a:r>
              <a:rPr lang="is-IS" sz="3000" dirty="0" smtClean="0"/>
              <a:t>Anchored in single region</a:t>
            </a:r>
          </a:p>
          <a:p>
            <a:pPr lvl="1">
              <a:buFont typeface="Arial" charset="0"/>
              <a:buChar char="•"/>
            </a:pPr>
            <a:r>
              <a:rPr lang="is-IS" sz="3000" dirty="0" smtClean="0"/>
              <a:t>But RG can span many resources, many regions</a:t>
            </a:r>
            <a:endParaRPr lang="en-US" sz="3000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SQL Database</a:t>
            </a:r>
          </a:p>
          <a:p>
            <a:pPr lvl="1">
              <a:buFont typeface="Arial" charset="0"/>
              <a:buChar char="•"/>
            </a:pPr>
            <a:r>
              <a:rPr lang="en-US" sz="3000" dirty="0" smtClean="0"/>
              <a:t>Physical construct</a:t>
            </a:r>
          </a:p>
          <a:p>
            <a:pPr lvl="1"/>
            <a:endParaRPr lang="en-US" sz="3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6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8680" y="15240"/>
            <a:ext cx="3200400" cy="684276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Always Encrypted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TDE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Data Masking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Auditing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Firewall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Protecting Your</a:t>
            </a:r>
          </a:p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SQL Database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319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and Depth (and Partners)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080" y="1923393"/>
            <a:ext cx="11115040" cy="42488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 smtClean="0"/>
              <a:t>Azure Security Center </a:t>
            </a:r>
            <a:r>
              <a:rPr lang="en-US" sz="3600" b="1" i="1" dirty="0" smtClean="0">
                <a:solidFill>
                  <a:srgbClr val="0070C0"/>
                </a:solidFill>
              </a:rPr>
              <a:t>is a Service</a:t>
            </a:r>
            <a:r>
              <a:rPr lang="en-US" sz="3600" b="1" dirty="0" smtClean="0"/>
              <a:t> </a:t>
            </a:r>
            <a:r>
              <a:rPr lang="en-US" sz="3600" dirty="0" smtClean="0"/>
              <a:t>– </a:t>
            </a:r>
            <a:r>
              <a:rPr lang="en-US" sz="3200" dirty="0" smtClean="0"/>
              <a:t>“Azure Security Center, now in private preview, works with companies like Barracuda, Checkpoint, Cisco Systems Inc., </a:t>
            </a:r>
            <a:r>
              <a:rPr lang="en-US" sz="3200" dirty="0" err="1" smtClean="0"/>
              <a:t>CloudFlare</a:t>
            </a:r>
            <a:r>
              <a:rPr lang="en-US" sz="3200" dirty="0" smtClean="0"/>
              <a:t>, F5 Networks, Fortinet, </a:t>
            </a:r>
            <a:r>
              <a:rPr lang="en-US" sz="3200" dirty="0" err="1" smtClean="0"/>
              <a:t>Imperva</a:t>
            </a:r>
            <a:r>
              <a:rPr lang="en-US" sz="3200" dirty="0" smtClean="0"/>
              <a:t>, </a:t>
            </a:r>
            <a:r>
              <a:rPr lang="en-US" sz="3200" dirty="0" err="1" smtClean="0"/>
              <a:t>Incapsula</a:t>
            </a:r>
            <a:r>
              <a:rPr lang="en-US" sz="3200" dirty="0" smtClean="0"/>
              <a:t>, and Trend Micro Inc. to offer advanced, analytics-driven threat detection that helps you protect, detect and respond to security threats in real-time.”</a:t>
            </a:r>
            <a:endParaRPr lang="en-US" sz="3600" dirty="0" smtClean="0"/>
          </a:p>
          <a:p>
            <a:pPr lvl="1">
              <a:buFont typeface="Wingdings" charset="2"/>
              <a:buChar char="ü"/>
            </a:pPr>
            <a:r>
              <a:rPr lang="en-US" sz="3400" b="1" dirty="0" smtClean="0"/>
              <a:t>Alert: </a:t>
            </a:r>
            <a:r>
              <a:rPr lang="en-US" sz="3400" dirty="0" smtClean="0"/>
              <a:t>“VM X and DB Y are not secure”</a:t>
            </a:r>
          </a:p>
          <a:p>
            <a:pPr lvl="1">
              <a:buFont typeface="Wingdings" charset="2"/>
              <a:buChar char="ü"/>
            </a:pPr>
            <a:r>
              <a:rPr lang="en-US" sz="3400" b="1" dirty="0" smtClean="0"/>
              <a:t>Alert: </a:t>
            </a:r>
            <a:r>
              <a:rPr lang="en-US" sz="3400" dirty="0" smtClean="0"/>
              <a:t>“Asset Z has been compromised”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0" y="6572955"/>
            <a:ext cx="8150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dirty="0">
                <a:hlinkClick r:id="rId3"/>
              </a:rPr>
              <a:t>http://blogs.microsoft.com/blog/2015/11/17/enterprise-security-for-our-mobile-first-cloud-first-world/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654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9882632" cy="397764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900" b="1" dirty="0" smtClean="0"/>
              <a:t>Demo</a:t>
            </a:r>
            <a:r>
              <a:rPr lang="en-US" sz="3900" b="1" dirty="0"/>
              <a:t>: </a:t>
            </a:r>
            <a:r>
              <a:rPr lang="en-US" sz="3900" dirty="0" smtClean="0"/>
              <a:t>RBAC Permissions</a:t>
            </a:r>
            <a:endParaRPr lang="en-US" sz="3900" dirty="0"/>
          </a:p>
          <a:p>
            <a:pPr>
              <a:buFont typeface="Arial" charset="0"/>
              <a:buChar char="•"/>
            </a:pPr>
            <a:r>
              <a:rPr lang="en-US" sz="3900" b="1" dirty="0"/>
              <a:t>Demo: </a:t>
            </a:r>
            <a:r>
              <a:rPr lang="en-US" sz="3900" dirty="0"/>
              <a:t>Azure Security Center</a:t>
            </a:r>
            <a:endParaRPr lang="en-US" sz="3900" b="1" dirty="0"/>
          </a:p>
          <a:p>
            <a:pPr>
              <a:buFont typeface="Arial" charset="0"/>
              <a:buChar char="•"/>
            </a:pPr>
            <a:r>
              <a:rPr lang="en-US" sz="3900" b="1" dirty="0" smtClean="0"/>
              <a:t>Demo:</a:t>
            </a:r>
            <a:r>
              <a:rPr lang="en-US" sz="3900" dirty="0" smtClean="0"/>
              <a:t> Delete a Resource Group</a:t>
            </a:r>
            <a:endParaRPr lang="en-US" sz="39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681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894080"/>
            <a:ext cx="3200400" cy="525068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*NEW*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*The* place to go for Azure Security resources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-256032" y="685800"/>
            <a:ext cx="9052560" cy="5020056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36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  <a:hlinkClick r:id="rId2"/>
              </a:rPr>
              <a:t>https</a:t>
            </a:r>
            <a:r>
              <a:rPr lang="en-US" sz="3600" b="1" dirty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  <a:hlinkClick r:id="rId2"/>
              </a:rPr>
              <a:t>://azure.microsoft.com/en-us/documentation/security</a:t>
            </a:r>
            <a:r>
              <a:rPr lang="en-US" sz="36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  <a:hlinkClick r:id="rId2"/>
              </a:rPr>
              <a:t>/#</a:t>
            </a:r>
            <a:endParaRPr lang="en-US" sz="3600" b="1" dirty="0" smtClean="0">
              <a:solidFill>
                <a:srgbClr val="4051C0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endParaRPr lang="en-US" sz="5400" b="1" dirty="0" smtClean="0">
              <a:solidFill>
                <a:srgbClr val="4051C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1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Firewalls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9882632" cy="397764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900" b="1" dirty="0" smtClean="0"/>
              <a:t>Demo: </a:t>
            </a:r>
            <a:r>
              <a:rPr lang="en-US" sz="3900" dirty="0" smtClean="0"/>
              <a:t>SQL DB Server </a:t>
            </a:r>
          </a:p>
          <a:p>
            <a:pPr>
              <a:buFont typeface="Arial" charset="0"/>
              <a:buChar char="•"/>
            </a:pPr>
            <a:r>
              <a:rPr lang="en-US" sz="3900" dirty="0" smtClean="0"/>
              <a:t>Database Level: </a:t>
            </a:r>
            <a:r>
              <a:rPr lang="en-US" sz="3900" dirty="0" err="1" smtClean="0"/>
              <a:t>sp_set_firewall_rule</a:t>
            </a:r>
            <a:endParaRPr lang="en-US" sz="3900" dirty="0" smtClean="0"/>
          </a:p>
          <a:p>
            <a:pPr lvl="1">
              <a:buFont typeface="Arial" charset="0"/>
              <a:buChar char="•"/>
            </a:pPr>
            <a:endParaRPr lang="en-US" sz="3700" dirty="0" smtClean="0"/>
          </a:p>
          <a:p>
            <a:pPr>
              <a:buFont typeface="Arial" charset="0"/>
              <a:buChar char="•"/>
            </a:pPr>
            <a:endParaRPr lang="en-US" sz="39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684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Masking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9882632" cy="3977640"/>
          </a:xfrm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3700" dirty="0" smtClean="0"/>
              <a:t>Dynamic Data Masking</a:t>
            </a:r>
            <a:r>
              <a:rPr lang="en-US" sz="3700" dirty="0"/>
              <a:t>: </a:t>
            </a:r>
            <a:r>
              <a:rPr lang="en-US" sz="1600" dirty="0">
                <a:hlinkClick r:id="rId3"/>
              </a:rPr>
              <a:t>https://azure.microsoft.com/en-us/documentation/articles/sql-database-dynamic-data-masking-get-started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</a:p>
          <a:p>
            <a:pPr lvl="2">
              <a:buFont typeface="Arial" charset="0"/>
              <a:buChar char="•"/>
            </a:pPr>
            <a:r>
              <a:rPr lang="en-US" sz="3500" dirty="0" smtClean="0"/>
              <a:t>Server-side</a:t>
            </a:r>
          </a:p>
          <a:p>
            <a:pPr>
              <a:buFont typeface="Arial" charset="0"/>
              <a:buChar char="•"/>
            </a:pPr>
            <a:endParaRPr lang="en-US" sz="39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High Level Comparison to SQL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Most Important Slide about the differences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Drill into random interesting capabilities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Securing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Some demos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8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DB Data Encryption </a:t>
            </a:r>
            <a:r>
              <a:rPr lang="en-US" sz="2800" dirty="0" smtClean="0"/>
              <a:t>Always Encrypted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9882632" cy="397764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900" b="1" dirty="0" smtClean="0"/>
              <a:t>Demo: </a:t>
            </a:r>
            <a:r>
              <a:rPr lang="en-US" sz="3900" dirty="0" smtClean="0"/>
              <a:t>Transparent Data Encryption</a:t>
            </a:r>
          </a:p>
          <a:p>
            <a:pPr lvl="1">
              <a:buFont typeface="Arial" charset="0"/>
              <a:buChar char="•"/>
            </a:pPr>
            <a:r>
              <a:rPr lang="en-US" sz="3700" dirty="0" smtClean="0"/>
              <a:t>Server-side</a:t>
            </a:r>
            <a:endParaRPr lang="en-US" sz="3700" dirty="0"/>
          </a:p>
          <a:p>
            <a:pPr>
              <a:buFont typeface="Arial" charset="0"/>
              <a:buChar char="•"/>
            </a:pPr>
            <a:r>
              <a:rPr lang="en-US" sz="3700" dirty="0" smtClean="0"/>
              <a:t>Always </a:t>
            </a:r>
            <a:r>
              <a:rPr lang="en-US" sz="3700" dirty="0"/>
              <a:t>Encrypted: </a:t>
            </a:r>
            <a:r>
              <a:rPr lang="en-US" dirty="0">
                <a:hlinkClick r:id="rId3"/>
              </a:rPr>
              <a:t>https://azure.microsoft.com/en-us/updates/public-preview-always-encrypted-for-azure-sql-database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sz="3500" dirty="0" smtClean="0"/>
              <a:t> Client-side</a:t>
            </a:r>
          </a:p>
          <a:p>
            <a:pPr lvl="1">
              <a:buFont typeface="Arial" charset="0"/>
              <a:buChar char="•"/>
            </a:pPr>
            <a:endParaRPr lang="en-US" sz="3700" dirty="0" smtClean="0"/>
          </a:p>
          <a:p>
            <a:pPr>
              <a:buFont typeface="Arial" charset="0"/>
              <a:buChar char="•"/>
            </a:pPr>
            <a:endParaRPr lang="en-US" sz="39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  <p:pic>
        <p:nvPicPr>
          <p:cNvPr id="1026" name="Picture 2" descr="raphi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0" y="5055918"/>
            <a:ext cx="4292600" cy="180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phi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60" y="1640332"/>
            <a:ext cx="12487896" cy="524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7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920" y="914400"/>
            <a:ext cx="3276600" cy="535838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TDE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AKV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err="1" smtClean="0"/>
              <a:t>DocUMENTS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Blob Storage &amp; </a:t>
            </a:r>
            <a:b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Azure Key Vault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054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920" y="914400"/>
            <a:ext cx="3276600" cy="5358384"/>
          </a:xfrm>
        </p:spPr>
        <p:txBody>
          <a:bodyPr>
            <a:normAutofit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Valet Key Pattern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HTTPS, CORS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More </a:t>
            </a:r>
            <a:b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Blob Storage &amp; </a:t>
            </a:r>
            <a:b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Azure Key Vault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14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894080"/>
            <a:ext cx="3200400" cy="274066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GEO-REPL</a:t>
            </a:r>
            <a:br>
              <a:rPr lang="en-US" sz="3600" dirty="0" smtClean="0"/>
            </a:br>
            <a:r>
              <a:rPr lang="en-US" sz="3600" dirty="0" smtClean="0"/>
              <a:t>PITR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Disaster Recovery and Business Continuity</a:t>
            </a:r>
            <a:endParaRPr lang="en-US" sz="3000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55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https://portal.azure.com/#</a:t>
            </a:r>
            <a:r>
              <a:rPr lang="en-US" dirty="0" smtClean="0">
                <a:hlinkClick r:id="rId2"/>
              </a:rPr>
              <a:t>blade/Microsoft_Azure_Security/SecurityMenuBlade/0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60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894080"/>
            <a:ext cx="3200400" cy="537870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Compliance (wow!)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Court Battle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Avoiding Future Court Battle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Privacy &amp; </a:t>
            </a:r>
            <a:b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Compliance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086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47188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600" b="1" dirty="0" smtClean="0"/>
              <a:t>Security vs. Compliance</a:t>
            </a:r>
            <a:endParaRPr lang="en-US" sz="3600" b="1" dirty="0" smtClean="0">
              <a:hlinkClick r:id="rId3"/>
            </a:endParaRPr>
          </a:p>
          <a:p>
            <a:pPr>
              <a:buFont typeface="Arial" charset="0"/>
              <a:buChar char="•"/>
            </a:pPr>
            <a:r>
              <a:rPr lang="en-US" sz="3600" b="1" dirty="0" smtClean="0">
                <a:hlinkClick r:id="rId3"/>
              </a:rPr>
              <a:t>Microsoft</a:t>
            </a:r>
            <a:r>
              <a:rPr lang="en-US" sz="3600" b="1" dirty="0" smtClean="0"/>
              <a:t>, Azure, Azure Government </a:t>
            </a:r>
            <a:r>
              <a:rPr lang="en-US" sz="2400" dirty="0" smtClean="0"/>
              <a:t>strong </a:t>
            </a:r>
            <a:r>
              <a:rPr lang="en-US" sz="2400" dirty="0"/>
              <a:t>c</a:t>
            </a:r>
            <a:r>
              <a:rPr lang="en-US" sz="2400" dirty="0" smtClean="0"/>
              <a:t>ompliance story</a:t>
            </a:r>
          </a:p>
          <a:p>
            <a:pPr>
              <a:buFont typeface="Arial" charset="0"/>
              <a:buChar char="•"/>
            </a:pPr>
            <a:r>
              <a:rPr lang="en-US" sz="2400" dirty="0">
                <a:hlinkClick r:id="rId3"/>
              </a:rPr>
              <a:t>https://www.microsoft.com/en-us/TrustCenter/Compliance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Privacy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5380736" cy="3471884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sz="3600" b="1" dirty="0" smtClean="0"/>
              <a:t>Dublin Email </a:t>
            </a:r>
            <a:r>
              <a:rPr lang="en-US" dirty="0" smtClean="0"/>
              <a:t>Microsoft (+10 amicus briefs) fighting a US Gov’t SCA extra-territorial subpoena for customer email data in Dublin (since 2013)</a:t>
            </a:r>
          </a:p>
          <a:p>
            <a:pPr>
              <a:buFont typeface="Arial" charset="0"/>
              <a:buChar char="•"/>
            </a:pPr>
            <a:r>
              <a:rPr lang="en-US" sz="3600" b="1" dirty="0" smtClean="0"/>
              <a:t>Data Trustee Model </a:t>
            </a:r>
            <a:r>
              <a:rPr lang="en-US" dirty="0" smtClean="0"/>
              <a:t>“German </a:t>
            </a:r>
            <a:r>
              <a:rPr lang="en-US" dirty="0"/>
              <a:t>data trustee, Deutsche Telekom, will control and oversee all access to customer data</a:t>
            </a:r>
            <a:r>
              <a:rPr lang="en-US" dirty="0" smtClean="0"/>
              <a:t>” for Microsoft</a:t>
            </a:r>
          </a:p>
          <a:p>
            <a:endParaRPr lang="en-US" sz="3200" dirty="0" smtClean="0"/>
          </a:p>
          <a:p>
            <a:endParaRPr lang="en-US" sz="3200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&amp; Privacy 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6604000" y="5678424"/>
            <a:ext cx="5321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https://news.microsoft.com/europe/2015/11/11/45283/</a:t>
            </a:r>
            <a:endParaRPr lang="en-US" sz="2400" i="1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66800" y="4700016"/>
            <a:ext cx="475488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66800" y="5323996"/>
            <a:ext cx="5279136" cy="189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Compliance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819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69" y="0"/>
            <a:ext cx="7090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7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and Depth (and Partners)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1923393"/>
            <a:ext cx="10058400" cy="424880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Azure Security Center </a:t>
            </a:r>
            <a:r>
              <a:rPr lang="en-US" sz="3600" b="1" i="1" dirty="0" smtClean="0">
                <a:solidFill>
                  <a:srgbClr val="0070C0"/>
                </a:solidFill>
              </a:rPr>
              <a:t>Service</a:t>
            </a:r>
            <a:r>
              <a:rPr lang="en-US" sz="3600" b="1" dirty="0" smtClean="0"/>
              <a:t> </a:t>
            </a:r>
            <a:r>
              <a:rPr lang="en-US" sz="3600" dirty="0" smtClean="0"/>
              <a:t>– </a:t>
            </a:r>
            <a:r>
              <a:rPr lang="en-US" dirty="0" smtClean="0"/>
              <a:t>“Azure Security Center, now in private preview, works with companies like Barracuda, Checkpoint, Cisco Systems Inc., </a:t>
            </a:r>
            <a:r>
              <a:rPr lang="en-US" dirty="0" err="1" smtClean="0"/>
              <a:t>CloudFlare</a:t>
            </a:r>
            <a:r>
              <a:rPr lang="en-US" dirty="0" smtClean="0"/>
              <a:t>, F5 Networks, Fortinet, </a:t>
            </a:r>
            <a:r>
              <a:rPr lang="en-US" dirty="0" err="1" smtClean="0"/>
              <a:t>Imperva</a:t>
            </a:r>
            <a:r>
              <a:rPr lang="en-US" dirty="0" smtClean="0"/>
              <a:t>, </a:t>
            </a:r>
            <a:r>
              <a:rPr lang="en-US" dirty="0" err="1" smtClean="0"/>
              <a:t>Incapsula</a:t>
            </a:r>
            <a:r>
              <a:rPr lang="en-US" dirty="0" smtClean="0"/>
              <a:t>, and Trend Micro Inc. to offer advanced, analytics-driven threat detection that helps you protect, detect and respond to security threats in real-time.”</a:t>
            </a:r>
            <a:endParaRPr lang="en-US" sz="2400" dirty="0" smtClean="0"/>
          </a:p>
          <a:p>
            <a:pPr lvl="1">
              <a:buFont typeface="Wingdings" charset="2"/>
              <a:buChar char="ü"/>
            </a:pPr>
            <a:r>
              <a:rPr lang="en-US" sz="3400" dirty="0" smtClean="0"/>
              <a:t>Alert: “VM X and DB Y are not secure”</a:t>
            </a:r>
          </a:p>
          <a:p>
            <a:pPr lvl="1">
              <a:buFont typeface="Wingdings" charset="2"/>
              <a:buChar char="ü"/>
            </a:pPr>
            <a:r>
              <a:rPr lang="en-US" sz="3400" dirty="0" smtClean="0"/>
              <a:t>Alert: “Asset Z has been compromised”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0" y="6572955"/>
            <a:ext cx="8150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dirty="0">
                <a:hlinkClick r:id="rId3"/>
              </a:rPr>
              <a:t>http://blogs.microsoft.com/blog/2015/11/17/enterprise-security-for-our-mobile-first-cloud-first-world/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575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894080"/>
            <a:ext cx="3200400" cy="537870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Retail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EA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BizSpark</a:t>
            </a:r>
            <a:r>
              <a:rPr lang="en-US" sz="3600" dirty="0"/>
              <a:t>, DreamSpark</a:t>
            </a:r>
            <a:br>
              <a:rPr lang="en-US" sz="3600" dirty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MSDN </a:t>
            </a:r>
            <a:r>
              <a:rPr lang="en-US" sz="3600" dirty="0"/>
              <a:t>Account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3600" dirty="0" smtClean="0"/>
              <a:t>Free Trial</a:t>
            </a:r>
            <a:r>
              <a:rPr lang="en-US" sz="3400" dirty="0" smtClean="0"/>
              <a:t>  </a:t>
            </a:r>
            <a:r>
              <a:rPr lang="en-US" sz="3400" dirty="0"/>
              <a:t>http://</a:t>
            </a:r>
            <a:r>
              <a:rPr lang="en-US" sz="3400" dirty="0" err="1"/>
              <a:t>aka.ms</a:t>
            </a:r>
            <a:r>
              <a:rPr lang="en-US" sz="3400" dirty="0"/>
              <a:t>/</a:t>
            </a:r>
            <a:r>
              <a:rPr lang="en-US" sz="3400" dirty="0" err="1"/>
              <a:t>iaas</a:t>
            </a:r>
            <a:r>
              <a:rPr lang="en-US" sz="3400" dirty="0"/>
              <a:t> </a:t>
            </a:r>
            <a:endParaRPr lang="en-US" sz="36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anchor="ctr">
            <a:norm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buClrTx/>
              <a:buSzTx/>
              <a:buNone/>
            </a:pPr>
            <a:r>
              <a:rPr lang="en-US" sz="4400" b="1" dirty="0" smtClean="0">
                <a:solidFill>
                  <a:srgbClr val="4051C0"/>
                </a:solidFill>
                <a:latin typeface="Georgia" charset="0"/>
                <a:ea typeface="Georgia" charset="0"/>
                <a:cs typeface="Georgia" charset="0"/>
              </a:rPr>
              <a:t>Where’s My Azure?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510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"/>
          <p:cNvSpPr>
            <a:spLocks noGrp="1"/>
          </p:cNvSpPr>
          <p:nvPr>
            <p:ph type="title"/>
          </p:nvPr>
        </p:nvSpPr>
        <p:spPr>
          <a:xfrm>
            <a:off x="1204395" y="36977"/>
            <a:ext cx="10058400" cy="1609344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Azure SQL </a:t>
            </a:r>
            <a:r>
              <a:rPr lang="en-US" b="1" dirty="0" smtClean="0">
                <a:hlinkClick r:id="rId3"/>
              </a:rPr>
              <a:t>is</a:t>
            </a:r>
            <a:r>
              <a:rPr lang="en-US" dirty="0" smtClean="0"/>
              <a:t> SQL Server Except…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93464153"/>
              </p:ext>
            </p:extLst>
          </p:nvPr>
        </p:nvGraphicFramePr>
        <p:xfrm>
          <a:off x="1981200" y="160203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21710" y="3087165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Common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94301" y="3301859"/>
            <a:ext cx="271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SQL </a:t>
            </a:r>
            <a:r>
              <a:rPr lang="en-US" sz="3600" b="1" dirty="0" smtClean="0"/>
              <a:t>Server</a:t>
            </a:r>
            <a:endParaRPr lang="en-US" sz="36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59339" y="3893953"/>
            <a:ext cx="3074656" cy="61081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“Just change the connection string…”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378335"/>
            <a:ext cx="12191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600" dirty="0"/>
              <a:t>https://</a:t>
            </a:r>
            <a:r>
              <a:rPr lang="en-US" sz="1600" dirty="0" err="1"/>
              <a:t>azure.microsoft.com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-us/documentation/articles/</a:t>
            </a:r>
            <a:r>
              <a:rPr lang="en-US" sz="1600" dirty="0" err="1"/>
              <a:t>sql</a:t>
            </a:r>
            <a:r>
              <a:rPr lang="en-US" sz="1600" dirty="0"/>
              <a:t>-database-transact-</a:t>
            </a:r>
            <a:r>
              <a:rPr lang="en-US" sz="1600" dirty="0" err="1"/>
              <a:t>sql</a:t>
            </a:r>
            <a:r>
              <a:rPr lang="en-US" sz="1600" dirty="0"/>
              <a:t>-information/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7566" y="6169455"/>
            <a:ext cx="4247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information on Differences: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00495" y="58506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89756" y="3303762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Azure SQL DB</a:t>
            </a:r>
            <a:endParaRPr lang="en-US" sz="3600" b="1" dirty="0"/>
          </a:p>
        </p:txBody>
      </p:sp>
      <p:sp>
        <p:nvSpPr>
          <p:cNvPr id="15" name="Left Arrow 14"/>
          <p:cNvSpPr/>
          <p:nvPr/>
        </p:nvSpPr>
        <p:spPr>
          <a:xfrm>
            <a:off x="8983980" y="3948190"/>
            <a:ext cx="2971800" cy="1423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439586" y="4368709"/>
            <a:ext cx="2349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Innovation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289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/>
      <p:bldP spid="4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9882632" cy="397764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900" b="1" dirty="0" smtClean="0"/>
              <a:t>Demo</a:t>
            </a:r>
            <a:r>
              <a:rPr lang="en-US" sz="3900" b="1" dirty="0"/>
              <a:t>: </a:t>
            </a:r>
            <a:r>
              <a:rPr lang="en-US" sz="3900" dirty="0" smtClean="0"/>
              <a:t>(as mentioned earlier) Delete all demo resources at once</a:t>
            </a:r>
            <a:endParaRPr lang="en-US" sz="3900" dirty="0"/>
          </a:p>
          <a:p>
            <a:pPr>
              <a:buFont typeface="Arial" charset="0"/>
              <a:buChar char="•"/>
            </a:pPr>
            <a:endParaRPr lang="en-US" sz="3900" dirty="0"/>
          </a:p>
          <a:p>
            <a:pPr>
              <a:buFont typeface="Arial" charset="0"/>
              <a:buChar char="•"/>
            </a:pPr>
            <a:endParaRPr lang="en-US" sz="39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11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55" y="-2941136"/>
            <a:ext cx="9439345" cy="12637801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" y="-4224925"/>
            <a:ext cx="11616944" cy="155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69484"/>
      </p:ext>
    </p:extLst>
  </p:cSld>
  <p:clrMapOvr>
    <a:masterClrMapping/>
  </p:clrMapOvr>
  <p:transition advClick="0" advTm="25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91" y="4399185"/>
            <a:ext cx="3878083" cy="1909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821" y="22857"/>
            <a:ext cx="8229600" cy="2188164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600" b="1" dirty="0" smtClean="0"/>
              <a:t>Questions?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7206" y="4066158"/>
            <a:ext cx="7310929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 dirty="0">
                <a:latin typeface="Calibri" pitchFamily="34" charset="0"/>
              </a:rPr>
              <a:t>Bill Wilder</a:t>
            </a:r>
            <a:br>
              <a:rPr lang="en-US" sz="2800" b="1" dirty="0">
                <a:latin typeface="Calibri" pitchFamily="34" charset="0"/>
              </a:rPr>
            </a:br>
            <a:r>
              <a:rPr lang="en-US" sz="2800" dirty="0">
                <a:latin typeface="Calibri" pitchFamily="34" charset="0"/>
              </a:rPr>
              <a:t>@</a:t>
            </a:r>
            <a:r>
              <a:rPr lang="en-US" sz="2800" dirty="0" err="1">
                <a:latin typeface="Calibri" pitchFamily="34" charset="0"/>
              </a:rPr>
              <a:t>codingoutloud</a:t>
            </a:r>
            <a:endParaRPr lang="en-US" sz="2800" b="1" dirty="0">
              <a:latin typeface="Calibri" pitchFamily="34" charset="0"/>
            </a:endParaRPr>
          </a:p>
          <a:p>
            <a:pPr eaLnBrk="1" hangingPunct="1"/>
            <a:r>
              <a:rPr lang="en-US" sz="2800" dirty="0">
                <a:latin typeface="Calibri" pitchFamily="34" charset="0"/>
              </a:rPr>
              <a:t>codingoutloud@gmail.com</a:t>
            </a:r>
          </a:p>
          <a:p>
            <a:pPr eaLnBrk="1" hangingPunct="1"/>
            <a:r>
              <a:rPr lang="en-US" sz="3600" b="1" dirty="0">
                <a:latin typeface="Calibri" pitchFamily="34" charset="0"/>
              </a:rPr>
              <a:t>blog.codingoutloud.com</a:t>
            </a:r>
          </a:p>
          <a:p>
            <a:pPr eaLnBrk="1" hangingPunct="1"/>
            <a:r>
              <a:rPr lang="en-US" sz="2800" dirty="0">
                <a:latin typeface="Calibri" pitchFamily="34" charset="0"/>
              </a:rPr>
              <a:t>linkedin.com/in/</a:t>
            </a:r>
            <a:r>
              <a:rPr lang="en-US" sz="2800" dirty="0" err="1">
                <a:latin typeface="Calibri" pitchFamily="34" charset="0"/>
              </a:rPr>
              <a:t>billwilder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" name="Rectangle 8"/>
          <p:cNvSpPr txBox="1">
            <a:spLocks noChangeArrowheads="1"/>
          </p:cNvSpPr>
          <p:nvPr/>
        </p:nvSpPr>
        <p:spPr>
          <a:xfrm>
            <a:off x="2362201" y="3792871"/>
            <a:ext cx="7543801" cy="11586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  <a:defRPr/>
            </a:pPr>
            <a:endParaRPr lang="en-US" sz="2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426720" y="5408527"/>
            <a:ext cx="5161991" cy="560526"/>
          </a:xfrm>
          <a:prstGeom prst="roundRect">
            <a:avLst/>
          </a:prstGeom>
          <a:solidFill>
            <a:srgbClr val="FF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2183706">
            <a:off x="5145639" y="4239654"/>
            <a:ext cx="608990" cy="1217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66509" y="2325258"/>
            <a:ext cx="3349445" cy="212365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Find this slide deck here</a:t>
            </a:r>
          </a:p>
        </p:txBody>
      </p:sp>
      <p:sp>
        <p:nvSpPr>
          <p:cNvPr id="15" name="Down Arrow 14"/>
          <p:cNvSpPr/>
          <p:nvPr/>
        </p:nvSpPr>
        <p:spPr>
          <a:xfrm rot="2183706">
            <a:off x="9574856" y="3999194"/>
            <a:ext cx="608990" cy="147183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36686" y="2211021"/>
            <a:ext cx="3349445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See you at Boston Azure</a:t>
            </a:r>
          </a:p>
          <a:p>
            <a:pPr algn="ctr"/>
            <a:r>
              <a:rPr lang="en-US" sz="2800" b="1" dirty="0" err="1"/>
              <a:t>bostonazure.org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34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9882632" cy="397764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900" b="1" dirty="0"/>
              <a:t>Demo: </a:t>
            </a:r>
            <a:r>
              <a:rPr lang="en-US" sz="3900" dirty="0"/>
              <a:t>Create a SQL DB from </a:t>
            </a:r>
            <a:r>
              <a:rPr lang="en-US" sz="3900" dirty="0" smtClean="0"/>
              <a:t>PowerShell</a:t>
            </a:r>
            <a:endParaRPr lang="en-US" sz="3900" dirty="0"/>
          </a:p>
          <a:p>
            <a:pPr>
              <a:buFont typeface="Arial" charset="0"/>
              <a:buChar char="•"/>
            </a:pPr>
            <a:r>
              <a:rPr lang="en-US" sz="3900" b="1" dirty="0" smtClean="0"/>
              <a:t>Demo: </a:t>
            </a:r>
            <a:r>
              <a:rPr lang="en-US" sz="3900" dirty="0" smtClean="0"/>
              <a:t>Meet the Portal (</a:t>
            </a:r>
            <a:r>
              <a:rPr lang="en-US" sz="3900" dirty="0" err="1" smtClean="0"/>
              <a:t>portal.azure.com</a:t>
            </a:r>
            <a:r>
              <a:rPr lang="en-US" sz="3900" dirty="0" smtClean="0"/>
              <a:t>)</a:t>
            </a:r>
          </a:p>
          <a:p>
            <a:pPr>
              <a:buFont typeface="Arial" charset="0"/>
              <a:buChar char="•"/>
            </a:pPr>
            <a:r>
              <a:rPr lang="en-US" sz="3900" b="1" dirty="0"/>
              <a:t>Demo: </a:t>
            </a:r>
            <a:r>
              <a:rPr lang="en-US" sz="3900" dirty="0"/>
              <a:t>Create a SQL DB from portal</a:t>
            </a:r>
          </a:p>
          <a:p>
            <a:pPr>
              <a:buFont typeface="Arial" charset="0"/>
              <a:buChar char="•"/>
            </a:pPr>
            <a:r>
              <a:rPr lang="en-US" sz="3900" b="1" dirty="0"/>
              <a:t>Demo: </a:t>
            </a:r>
            <a:r>
              <a:rPr lang="en-US" sz="3900" dirty="0" smtClean="0"/>
              <a:t>(LATER) Delete all demo resources at once</a:t>
            </a:r>
            <a:endParaRPr lang="en-US" sz="3900" dirty="0"/>
          </a:p>
          <a:p>
            <a:pPr>
              <a:buFont typeface="Arial" charset="0"/>
              <a:buChar char="•"/>
            </a:pPr>
            <a:endParaRPr lang="en-US" sz="3900" dirty="0"/>
          </a:p>
          <a:p>
            <a:pPr>
              <a:buFont typeface="Arial" charset="0"/>
              <a:buChar char="•"/>
            </a:pPr>
            <a:endParaRPr lang="en-US" sz="39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772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Same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Single Team – Cloud First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Core Code 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Transact-SQL</a:t>
            </a:r>
          </a:p>
          <a:p>
            <a:pPr lvl="1"/>
            <a:r>
              <a:rPr lang="en-US" sz="3000" dirty="0"/>
              <a:t> </a:t>
            </a:r>
            <a:r>
              <a:rPr lang="en-US" sz="3000" dirty="0" smtClean="0"/>
              <a:t>Yes, full support</a:t>
            </a:r>
          </a:p>
          <a:p>
            <a:pPr lvl="1"/>
            <a:r>
              <a:rPr lang="en-US" sz="3000" b="1" dirty="0">
                <a:hlinkClick r:id="rId2"/>
              </a:rPr>
              <a:t>https://feedback.azure.com</a:t>
            </a:r>
            <a:r>
              <a:rPr lang="en-US" sz="3000" b="1" dirty="0" smtClean="0">
                <a:hlinkClick r:id="rId2"/>
              </a:rPr>
              <a:t>/</a:t>
            </a:r>
            <a:endParaRPr lang="en-US" sz="30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Most of the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Mature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48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 (or is it?)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Category 1: Takes a Different Approach</a:t>
            </a:r>
          </a:p>
          <a:p>
            <a:pPr lvl="1"/>
            <a:r>
              <a:rPr lang="en-US" sz="3000" dirty="0"/>
              <a:t> </a:t>
            </a:r>
            <a:r>
              <a:rPr lang="en-US" sz="3000" dirty="0" smtClean="0"/>
              <a:t>Example: </a:t>
            </a:r>
            <a:r>
              <a:rPr lang="en-US" sz="2800" dirty="0" smtClean="0"/>
              <a:t>SQL Agent</a:t>
            </a:r>
          </a:p>
          <a:p>
            <a:pPr marL="0" indent="0">
              <a:buNone/>
            </a:pPr>
            <a:r>
              <a:rPr lang="en-US" sz="3200" dirty="0" smtClean="0"/>
              <a:t>Category 2: On the way</a:t>
            </a:r>
          </a:p>
          <a:p>
            <a:pPr lvl="1"/>
            <a:r>
              <a:rPr lang="en-US" sz="3000" dirty="0" smtClean="0"/>
              <a:t> </a:t>
            </a:r>
            <a:r>
              <a:rPr lang="en-US" sz="2800" dirty="0"/>
              <a:t>Network </a:t>
            </a:r>
            <a:r>
              <a:rPr lang="en-US" sz="2800" dirty="0" smtClean="0"/>
              <a:t>Support</a:t>
            </a:r>
          </a:p>
          <a:p>
            <a:pPr lvl="1"/>
            <a:r>
              <a:rPr lang="en-US" sz="2800" dirty="0"/>
              <a:t> </a:t>
            </a:r>
            <a:r>
              <a:rPr lang="en-US" sz="3000" dirty="0" smtClean="0"/>
              <a:t>But in the works</a:t>
            </a:r>
            <a:r>
              <a:rPr lang="is-IS" sz="3000" dirty="0" smtClean="0"/>
              <a:t>…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is-IS" sz="3200" dirty="0" smtClean="0"/>
              <a:t>Category 3: No plan (?)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 b="1" dirty="0" smtClean="0">
                <a:hlinkClick r:id="rId2"/>
              </a:rPr>
              <a:t>https://feedback.azure.com/</a:t>
            </a:r>
            <a:endParaRPr lang="en-US" sz="3000" b="1" dirty="0" smtClean="0"/>
          </a:p>
          <a:p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@codingoutloud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0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5288280" cy="640080"/>
          </a:xfrm>
        </p:spPr>
        <p:txBody>
          <a:bodyPr>
            <a:noAutofit/>
          </a:bodyPr>
          <a:lstStyle/>
          <a:p>
            <a:r>
              <a:rPr lang="en-US" sz="3600" dirty="0" smtClean="0"/>
              <a:t>Azure SQL Database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Control Plane </a:t>
            </a:r>
            <a:r>
              <a:rPr lang="en-US" sz="3000" dirty="0" smtClean="0"/>
              <a:t>(ARM, API, Scripting, Portal)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Storage </a:t>
            </a:r>
            <a:r>
              <a:rPr lang="en-US" sz="3200" dirty="0"/>
              <a:t>ecosystem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Limited vertical scale</a:t>
            </a:r>
          </a:p>
          <a:p>
            <a:pPr lvl="1"/>
            <a:r>
              <a:rPr lang="en-US" sz="2400" dirty="0" smtClean="0"/>
              <a:t>1 TB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License (pay) by hour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Manageability over </a:t>
            </a:r>
            <a:r>
              <a:rPr lang="en-US" sz="3200" dirty="0" smtClean="0"/>
              <a:t>control 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SQL Server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Installed/locked up</a:t>
            </a:r>
            <a:endParaRPr lang="is-IS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is-IS" sz="3200" dirty="0" smtClean="0"/>
              <a:t>“The database”</a:t>
            </a:r>
          </a:p>
          <a:p>
            <a:pPr marL="457200" indent="-457200">
              <a:buFont typeface="+mj-lt"/>
              <a:buAutoNum type="arabicPeriod"/>
            </a:pPr>
            <a:r>
              <a:rPr lang="is-IS" sz="3200" dirty="0" smtClean="0"/>
              <a:t>Unlimited* </a:t>
            </a:r>
          </a:p>
          <a:p>
            <a:pPr marL="274320" lvl="1" indent="0">
              <a:buNone/>
            </a:pPr>
            <a:r>
              <a:rPr lang="is-IS" sz="2400" dirty="0" smtClean="0"/>
              <a:t>*Available hardware (</a:t>
            </a:r>
            <a:r>
              <a:rPr lang="is-IS" sz="1600" dirty="0" smtClean="0"/>
              <a:t>16 TB VM?</a:t>
            </a:r>
            <a:r>
              <a:rPr lang="is-IS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is-IS" sz="3200" dirty="0" smtClean="0"/>
              <a:t>Box License (or VM)</a:t>
            </a:r>
          </a:p>
          <a:p>
            <a:pPr marL="457200" indent="-457200">
              <a:buFont typeface="+mj-lt"/>
              <a:buAutoNum type="arabicPeriod"/>
            </a:pPr>
            <a:r>
              <a:rPr lang="is-IS" sz="3200" dirty="0" smtClean="0"/>
              <a:t>Control </a:t>
            </a:r>
            <a:r>
              <a:rPr lang="is-IS" sz="3200" dirty="0"/>
              <a:t>over </a:t>
            </a:r>
            <a:r>
              <a:rPr lang="is-IS" sz="3200" dirty="0" smtClean="0"/>
              <a:t>manageability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codingoutloud</a:t>
            </a: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Intentional Differences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46888" y="5378704"/>
            <a:ext cx="6400800" cy="1788160"/>
          </a:xfrm>
          <a:prstGeom prst="ellipse">
            <a:avLst/>
          </a:prstGeom>
          <a:noFill/>
          <a:ln w="984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5087" y="-118551"/>
            <a:ext cx="73965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Most Important Slide</a:t>
            </a:r>
            <a:endParaRPr lang="en-US" sz="5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77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16161</TotalTime>
  <Words>1681</Words>
  <Application>Microsoft Macintosh PowerPoint</Application>
  <PresentationFormat>Widescreen</PresentationFormat>
  <Paragraphs>417</Paragraphs>
  <Slides>52</Slides>
  <Notes>30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Calibri</vt:lpstr>
      <vt:lpstr>Georgia</vt:lpstr>
      <vt:lpstr>Rockwell</vt:lpstr>
      <vt:lpstr>Rockwell Condensed</vt:lpstr>
      <vt:lpstr>Rockwell Extra Bold</vt:lpstr>
      <vt:lpstr>Script MT Bold</vt:lpstr>
      <vt:lpstr>Wingdings</vt:lpstr>
      <vt:lpstr>Arial</vt:lpstr>
      <vt:lpstr>Wood Type</vt:lpstr>
      <vt:lpstr>PowerPoint Presentation</vt:lpstr>
      <vt:lpstr>PowerPoint Presentation</vt:lpstr>
      <vt:lpstr>The Survey     https://aka.ms/bosazureug</vt:lpstr>
      <vt:lpstr>The Plan</vt:lpstr>
      <vt:lpstr>Azure SQL is SQL Server Except…</vt:lpstr>
      <vt:lpstr>Demos</vt:lpstr>
      <vt:lpstr>What’s the Same</vt:lpstr>
      <vt:lpstr>What’s Missing (or is it?)</vt:lpstr>
      <vt:lpstr>CORE Intentional Differences</vt:lpstr>
      <vt:lpstr>ARM: Azure Resource Manager</vt:lpstr>
      <vt:lpstr>“Bring Your Own” ____ as a Service</vt:lpstr>
      <vt:lpstr>Public  Hybrid  Private</vt:lpstr>
      <vt:lpstr>PowerPoint Presentation</vt:lpstr>
      <vt:lpstr>Manageability</vt:lpstr>
      <vt:lpstr>Data Platform Ecosystem</vt:lpstr>
      <vt:lpstr>Azure Data &amp; Storage Services</vt:lpstr>
      <vt:lpstr> DMV Views  DTU  eDTU</vt:lpstr>
      <vt:lpstr> SQL Azure DMV views</vt:lpstr>
      <vt:lpstr>Data Throughput Unit</vt:lpstr>
      <vt:lpstr> SQL  Pools  Geo Repl</vt:lpstr>
      <vt:lpstr>Pricing in Tiers and Pools</vt:lpstr>
      <vt:lpstr>the HARRENHAL fortress</vt:lpstr>
      <vt:lpstr>Securing SQL Azure</vt:lpstr>
      <vt:lpstr>A Cautionary Tale: Code SpaceS</vt:lpstr>
      <vt:lpstr>Top Azure Risks Leading to Tenant Breach</vt:lpstr>
      <vt:lpstr>SSO for Built-In Services</vt:lpstr>
      <vt:lpstr>Prefer RBAC to Co-Admin</vt:lpstr>
      <vt:lpstr>ONGOING Investment in Security</vt:lpstr>
      <vt:lpstr>MFA  RBAC  Subscription as Security Container  </vt:lpstr>
      <vt:lpstr>Multi-Factor Authentication (MFA/2FA)</vt:lpstr>
      <vt:lpstr>A Brief History of Azure Portals</vt:lpstr>
      <vt:lpstr>Portal PowerShell SDKs (C#)</vt:lpstr>
      <vt:lpstr>nesting</vt:lpstr>
      <vt:lpstr>Always Encrypted  TDE  Data Masking  Auditing  Firewall</vt:lpstr>
      <vt:lpstr>Scope and Depth (and Partners)</vt:lpstr>
      <vt:lpstr>Demos</vt:lpstr>
      <vt:lpstr>*NEW*  *The* place to go for Azure Security resources  </vt:lpstr>
      <vt:lpstr>Firewalls</vt:lpstr>
      <vt:lpstr>Data Masking</vt:lpstr>
      <vt:lpstr>SQL DB Data Encryption Always Encrypted</vt:lpstr>
      <vt:lpstr>TDE  AKV  DocUMENTS  </vt:lpstr>
      <vt:lpstr>  Valet Key Pattern  HTTPS, CORS</vt:lpstr>
      <vt:lpstr>GEO-REPL PITR </vt:lpstr>
      <vt:lpstr>PowerPoint Presentation</vt:lpstr>
      <vt:lpstr>Compliance (wow!)  Court Battle  Avoiding Future Court Battle</vt:lpstr>
      <vt:lpstr>Compliance &amp; Privacy </vt:lpstr>
      <vt:lpstr>PowerPoint Presentation</vt:lpstr>
      <vt:lpstr>Scope and Depth (and Partners)</vt:lpstr>
      <vt:lpstr> Retail  EA  BizSpark, DreamSpark  MSDN Account  Free Trial  http://aka.ms/iaas </vt:lpstr>
      <vt:lpstr>Demos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Wilder</dc:creator>
  <cp:lastModifiedBy>Bill Wilder</cp:lastModifiedBy>
  <cp:revision>467</cp:revision>
  <cp:lastPrinted>2016-03-27T14:58:23Z</cp:lastPrinted>
  <dcterms:created xsi:type="dcterms:W3CDTF">2016-03-22T16:05:14Z</dcterms:created>
  <dcterms:modified xsi:type="dcterms:W3CDTF">2016-06-24T18:34:36Z</dcterms:modified>
</cp:coreProperties>
</file>